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7" r:id="rId2"/>
    <p:sldId id="267" r:id="rId3"/>
    <p:sldId id="259" r:id="rId4"/>
    <p:sldId id="260" r:id="rId5"/>
    <p:sldId id="264" r:id="rId6"/>
    <p:sldId id="263" r:id="rId7"/>
    <p:sldId id="261" r:id="rId8"/>
    <p:sldId id="258" r:id="rId9"/>
    <p:sldId id="268" r:id="rId10"/>
    <p:sldId id="262"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61" y="1702258"/>
            <a:ext cx="10991807" cy="4499031"/>
          </a:xfrm>
          <a:prstGeom prst="rect">
            <a:avLst/>
          </a:prstGeom>
        </p:spPr>
        <p:txBody>
          <a:bodyPr lIns="0" tIns="0" rIns="0" bIns="0"/>
          <a:lstStyle>
            <a:lvl1pPr>
              <a:defRPr b="1">
                <a:solidFill>
                  <a:srgbClr val="88297D"/>
                </a:solidFill>
              </a:defRPr>
            </a:lvl1pPr>
          </a:lstStyle>
          <a:p>
            <a:pPr lvl="0"/>
            <a:endParaRPr lang="en-US"/>
          </a:p>
        </p:txBody>
      </p:sp>
      <p:sp>
        <p:nvSpPr>
          <p:cNvPr id="11" name="Title 1"/>
          <p:cNvSpPr>
            <a:spLocks noGrp="1"/>
          </p:cNvSpPr>
          <p:nvPr>
            <p:ph type="title"/>
          </p:nvPr>
        </p:nvSpPr>
        <p:spPr>
          <a:xfrm>
            <a:off x="590140" y="984522"/>
            <a:ext cx="10995429" cy="420596"/>
          </a:xfrm>
          <a:prstGeom prst="rect">
            <a:avLst/>
          </a:prstGeom>
        </p:spPr>
        <p:txBody>
          <a:bodyPr lIns="0" tIns="0" rIns="0" bIns="0"/>
          <a:lstStyle/>
          <a:p>
            <a:r>
              <a:rPr lang="en-US"/>
              <a:t>Click to edit Master title style</a:t>
            </a:r>
          </a:p>
        </p:txBody>
      </p:sp>
    </p:spTree>
    <p:extLst>
      <p:ext uri="{BB962C8B-B14F-4D97-AF65-F5344CB8AC3E}">
        <p14:creationId xmlns:p14="http://schemas.microsoft.com/office/powerpoint/2010/main" val="28544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7CF2CC-5398-8248-B7A7-0DF1D51A3E4E}"/>
              </a:ext>
            </a:extLst>
          </p:cNvPr>
          <p:cNvPicPr>
            <a:picLocks noChangeAspect="1"/>
          </p:cNvPicPr>
          <p:nvPr userDrawn="1"/>
        </p:nvPicPr>
        <p:blipFill>
          <a:blip r:embed="rId2">
            <a:alphaModFix/>
          </a:blip>
          <a:stretch>
            <a:fillRect/>
          </a:stretch>
        </p:blipFill>
        <p:spPr>
          <a:xfrm>
            <a:off x="741731" y="106228"/>
            <a:ext cx="11808785" cy="6768702"/>
          </a:xfrm>
          <a:prstGeom prst="rect">
            <a:avLst/>
          </a:prstGeom>
        </p:spPr>
      </p:pic>
      <p:sp>
        <p:nvSpPr>
          <p:cNvPr id="2" name="Title 1"/>
          <p:cNvSpPr>
            <a:spLocks noGrp="1"/>
          </p:cNvSpPr>
          <p:nvPr>
            <p:ph type="ctrTitle" hasCustomPrompt="1"/>
          </p:nvPr>
        </p:nvSpPr>
        <p:spPr>
          <a:xfrm>
            <a:off x="590141" y="2513830"/>
            <a:ext cx="6453203" cy="1326251"/>
          </a:xfrm>
          <a:prstGeom prst="rect">
            <a:avLst/>
          </a:prstGeom>
        </p:spPr>
        <p:txBody>
          <a:bodyPr anchor="b">
            <a:normAutofit/>
          </a:bodyPr>
          <a:lstStyle>
            <a:lvl1pPr algn="l">
              <a:defRPr sz="3992"/>
            </a:lvl1pPr>
          </a:lstStyle>
          <a:p>
            <a:r>
              <a:rPr lang="en-US"/>
              <a:t>Click to edit Master</a:t>
            </a:r>
            <a:br>
              <a:rPr lang="en-US"/>
            </a:br>
            <a:r>
              <a:rPr lang="en-US"/>
              <a:t>title style</a:t>
            </a:r>
          </a:p>
        </p:txBody>
      </p:sp>
      <p:sp>
        <p:nvSpPr>
          <p:cNvPr id="3" name="Subtitle 2"/>
          <p:cNvSpPr>
            <a:spLocks noGrp="1"/>
          </p:cNvSpPr>
          <p:nvPr>
            <p:ph type="subTitle" idx="1" hasCustomPrompt="1"/>
          </p:nvPr>
        </p:nvSpPr>
        <p:spPr>
          <a:xfrm>
            <a:off x="590140" y="4059370"/>
            <a:ext cx="3737598" cy="453428"/>
          </a:xfrm>
          <a:prstGeom prst="rect">
            <a:avLst/>
          </a:prstGeom>
        </p:spPr>
        <p:txBody>
          <a:bodyPr lIns="0" tIns="0" rIns="0" bIns="0"/>
          <a:lstStyle>
            <a:lvl1pPr marL="0" indent="0" algn="l">
              <a:buNone/>
              <a:defRPr sz="2400" b="1">
                <a:solidFill>
                  <a:schemeClr val="bg1">
                    <a:lumMod val="50000"/>
                  </a:schemeClr>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add date</a:t>
            </a:r>
          </a:p>
        </p:txBody>
      </p:sp>
      <p:pic>
        <p:nvPicPr>
          <p:cNvPr id="12" name="Picture 11">
            <a:extLst>
              <a:ext uri="{FF2B5EF4-FFF2-40B4-BE49-F238E27FC236}">
                <a16:creationId xmlns:a16="http://schemas.microsoft.com/office/drawing/2014/main" id="{F947D964-4458-AF49-8926-C22493A3C9D3}"/>
              </a:ext>
            </a:extLst>
          </p:cNvPr>
          <p:cNvPicPr/>
          <p:nvPr userDrawn="1"/>
        </p:nvPicPr>
        <p:blipFill>
          <a:blip r:embed="rId3"/>
          <a:stretch>
            <a:fillRect/>
          </a:stretch>
        </p:blipFill>
        <p:spPr>
          <a:xfrm>
            <a:off x="590140" y="831905"/>
            <a:ext cx="2893791" cy="1149790"/>
          </a:xfrm>
          <a:prstGeom prst="rect">
            <a:avLst/>
          </a:prstGeom>
        </p:spPr>
      </p:pic>
      <p:sp>
        <p:nvSpPr>
          <p:cNvPr id="13" name="Rectangle 12">
            <a:extLst>
              <a:ext uri="{FF2B5EF4-FFF2-40B4-BE49-F238E27FC236}">
                <a16:creationId xmlns:a16="http://schemas.microsoft.com/office/drawing/2014/main" id="{CC97591D-CF58-2F47-8F49-601F91A0E4E5}"/>
              </a:ext>
            </a:extLst>
          </p:cNvPr>
          <p:cNvSpPr>
            <a:spLocks/>
          </p:cNvSpPr>
          <p:nvPr userDrawn="1"/>
        </p:nvSpPr>
        <p:spPr bwMode="auto">
          <a:xfrm>
            <a:off x="1" y="6689312"/>
            <a:ext cx="12192000" cy="163293"/>
          </a:xfrm>
          <a:prstGeom prst="rect">
            <a:avLst/>
          </a:prstGeom>
          <a:solidFill>
            <a:srgbClr val="951B8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9533" tIns="44767" rIns="89533" bIns="44767" anchor="t" anchorCtr="0" upright="1">
            <a:noAutofit/>
          </a:bodyPr>
          <a:lstStyle/>
          <a:p>
            <a:endParaRPr lang="en-US" sz="1919"/>
          </a:p>
        </p:txBody>
      </p:sp>
    </p:spTree>
    <p:extLst>
      <p:ext uri="{BB962C8B-B14F-4D97-AF65-F5344CB8AC3E}">
        <p14:creationId xmlns:p14="http://schemas.microsoft.com/office/powerpoint/2010/main" val="469925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guide id="3" pos="2754" userDrawn="1">
          <p15:clr>
            <a:srgbClr val="FBAE40"/>
          </p15:clr>
        </p15:guide>
        <p15:guide id="4" pos="2573" userDrawn="1">
          <p15:clr>
            <a:srgbClr val="FBAE40"/>
          </p15:clr>
        </p15:guide>
        <p15:guide id="5" pos="4926" userDrawn="1">
          <p15:clr>
            <a:srgbClr val="FBAE40"/>
          </p15:clr>
        </p15:guide>
        <p15:guide id="6" pos="5107" userDrawn="1">
          <p15:clr>
            <a:srgbClr val="FBAE40"/>
          </p15:clr>
        </p15:guide>
        <p15:guide id="7" pos="7280" userDrawn="1">
          <p15:clr>
            <a:srgbClr val="FBAE40"/>
          </p15:clr>
        </p15:guide>
        <p15:guide id="8" pos="374" userDrawn="1">
          <p15:clr>
            <a:srgbClr val="FBAE40"/>
          </p15:clr>
        </p15:guide>
        <p15:guide id="9" orient="horz" pos="823" userDrawn="1">
          <p15:clr>
            <a:srgbClr val="FBAE40"/>
          </p15:clr>
        </p15:guide>
        <p15:guide id="10" orient="horz" pos="390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B6DB0C-4285-1344-B858-FEB7645D9012}"/>
              </a:ext>
            </a:extLst>
          </p:cNvPr>
          <p:cNvSpPr/>
          <p:nvPr userDrawn="1"/>
        </p:nvSpPr>
        <p:spPr>
          <a:xfrm>
            <a:off x="1" y="0"/>
            <a:ext cx="12192000" cy="718488"/>
          </a:xfrm>
          <a:prstGeom prst="rect">
            <a:avLst/>
          </a:prstGeom>
          <a:solidFill>
            <a:srgbClr val="EDEDE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endParaRPr lang="en-US" sz="1919"/>
          </a:p>
        </p:txBody>
      </p:sp>
      <p:sp>
        <p:nvSpPr>
          <p:cNvPr id="9" name="Rectangle 8">
            <a:extLst>
              <a:ext uri="{FF2B5EF4-FFF2-40B4-BE49-F238E27FC236}">
                <a16:creationId xmlns:a16="http://schemas.microsoft.com/office/drawing/2014/main" id="{CC97591D-CF58-2F47-8F49-601F91A0E4E5}"/>
              </a:ext>
            </a:extLst>
          </p:cNvPr>
          <p:cNvSpPr>
            <a:spLocks/>
          </p:cNvSpPr>
          <p:nvPr userDrawn="1"/>
        </p:nvSpPr>
        <p:spPr bwMode="auto">
          <a:xfrm>
            <a:off x="1" y="6689312"/>
            <a:ext cx="12192000" cy="163293"/>
          </a:xfrm>
          <a:prstGeom prst="rect">
            <a:avLst/>
          </a:prstGeom>
          <a:solidFill>
            <a:srgbClr val="951B8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89533" tIns="44767" rIns="89533" bIns="44767" anchor="t" anchorCtr="0" upright="1">
            <a:noAutofit/>
          </a:bodyPr>
          <a:lstStyle/>
          <a:p>
            <a:endParaRPr lang="en-US" sz="1919"/>
          </a:p>
        </p:txBody>
      </p:sp>
      <p:pic>
        <p:nvPicPr>
          <p:cNvPr id="5" name="Picture 4">
            <a:extLst>
              <a:ext uri="{FF2B5EF4-FFF2-40B4-BE49-F238E27FC236}">
                <a16:creationId xmlns:a16="http://schemas.microsoft.com/office/drawing/2014/main" id="{4B0241E5-4D17-4AC9-9B46-A2858B0FA124}"/>
              </a:ext>
            </a:extLst>
          </p:cNvPr>
          <p:cNvPicPr>
            <a:picLocks noChangeAspect="1"/>
          </p:cNvPicPr>
          <p:nvPr userDrawn="1"/>
        </p:nvPicPr>
        <p:blipFill>
          <a:blip r:embed="rId4"/>
          <a:stretch>
            <a:fillRect/>
          </a:stretch>
        </p:blipFill>
        <p:spPr>
          <a:xfrm>
            <a:off x="8280272" y="65161"/>
            <a:ext cx="3550621" cy="588166"/>
          </a:xfrm>
          <a:prstGeom prst="rect">
            <a:avLst/>
          </a:prstGeom>
        </p:spPr>
      </p:pic>
    </p:spTree>
    <p:extLst>
      <p:ext uri="{BB962C8B-B14F-4D97-AF65-F5344CB8AC3E}">
        <p14:creationId xmlns:p14="http://schemas.microsoft.com/office/powerpoint/2010/main" val="3976522119"/>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1007943" rtl="0" eaLnBrk="1" latinLnBrk="0" hangingPunct="1">
        <a:lnSpc>
          <a:spcPct val="90000"/>
        </a:lnSpc>
        <a:spcBef>
          <a:spcPct val="0"/>
        </a:spcBef>
        <a:buNone/>
        <a:defRPr sz="3200" kern="1200">
          <a:solidFill>
            <a:srgbClr val="88297D"/>
          </a:solidFill>
          <a:latin typeface="+mj-lt"/>
          <a:ea typeface="+mj-ea"/>
          <a:cs typeface="+mj-cs"/>
        </a:defRPr>
      </a:lvl1pPr>
    </p:titleStyle>
    <p:bodyStyle>
      <a:lvl1pPr marL="0" indent="0" algn="l" defTabSz="1007943" rtl="0" eaLnBrk="1" latinLnBrk="0" hangingPunct="1">
        <a:lnSpc>
          <a:spcPct val="90000"/>
        </a:lnSpc>
        <a:spcBef>
          <a:spcPts val="0"/>
        </a:spcBef>
        <a:spcAft>
          <a:spcPts val="600"/>
        </a:spcAft>
        <a:buFont typeface="Arial" panose="020B0604020202020204" pitchFamily="34" charset="0"/>
        <a:buNone/>
        <a:defRPr sz="2000" kern="1200" baseline="0">
          <a:solidFill>
            <a:schemeClr val="tx1"/>
          </a:solidFill>
          <a:latin typeface="+mn-lt"/>
          <a:ea typeface="+mn-ea"/>
          <a:cs typeface="+mn-cs"/>
        </a:defRPr>
      </a:lvl1pPr>
      <a:lvl2pPr marL="503971" indent="0" algn="l" defTabSz="1007943" rtl="0" eaLnBrk="1" latinLnBrk="0" hangingPunct="1">
        <a:lnSpc>
          <a:spcPct val="90000"/>
        </a:lnSpc>
        <a:spcBef>
          <a:spcPts val="551"/>
        </a:spcBef>
        <a:spcAft>
          <a:spcPts val="600"/>
        </a:spcAft>
        <a:buFont typeface="Arial" panose="020B0604020202020204" pitchFamily="34" charset="0"/>
        <a:buNone/>
        <a:defRPr sz="2646" kern="1200">
          <a:solidFill>
            <a:schemeClr val="tx1"/>
          </a:solidFill>
          <a:latin typeface="+mn-lt"/>
          <a:ea typeface="+mn-ea"/>
          <a:cs typeface="+mn-cs"/>
        </a:defRPr>
      </a:lvl2pPr>
      <a:lvl3pPr marL="1007943" indent="0" algn="l" defTabSz="1007943" rtl="0" eaLnBrk="1" latinLnBrk="0" hangingPunct="1">
        <a:lnSpc>
          <a:spcPct val="90000"/>
        </a:lnSpc>
        <a:spcBef>
          <a:spcPts val="551"/>
        </a:spcBef>
        <a:spcAft>
          <a:spcPts val="600"/>
        </a:spcAft>
        <a:buFont typeface="Arial" panose="020B0604020202020204" pitchFamily="34" charset="0"/>
        <a:buNone/>
        <a:defRPr sz="2205" kern="1200">
          <a:solidFill>
            <a:schemeClr val="tx1"/>
          </a:solidFill>
          <a:latin typeface="+mn-lt"/>
          <a:ea typeface="+mn-ea"/>
          <a:cs typeface="+mn-cs"/>
        </a:defRPr>
      </a:lvl3pPr>
      <a:lvl4pPr marL="1511914" indent="0" algn="l" defTabSz="1007943" rtl="0" eaLnBrk="1" latinLnBrk="0" hangingPunct="1">
        <a:lnSpc>
          <a:spcPct val="90000"/>
        </a:lnSpc>
        <a:spcBef>
          <a:spcPts val="551"/>
        </a:spcBef>
        <a:spcAft>
          <a:spcPts val="600"/>
        </a:spcAft>
        <a:buFont typeface="Arial" panose="020B0604020202020204" pitchFamily="34" charset="0"/>
        <a:buNone/>
        <a:defRPr sz="1984" kern="1200">
          <a:solidFill>
            <a:schemeClr val="tx1"/>
          </a:solidFill>
          <a:latin typeface="+mn-lt"/>
          <a:ea typeface="+mn-ea"/>
          <a:cs typeface="+mn-cs"/>
        </a:defRPr>
      </a:lvl4pPr>
      <a:lvl5pPr marL="2015886" indent="0" algn="l" defTabSz="1007943" rtl="0" eaLnBrk="1" latinLnBrk="0" hangingPunct="1">
        <a:lnSpc>
          <a:spcPct val="90000"/>
        </a:lnSpc>
        <a:spcBef>
          <a:spcPts val="551"/>
        </a:spcBef>
        <a:spcAft>
          <a:spcPts val="600"/>
        </a:spcAft>
        <a:buFont typeface="Arial" panose="020B0604020202020204" pitchFamily="34" charset="0"/>
        <a:buNone/>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2728" userDrawn="1">
          <p15:clr>
            <a:srgbClr val="F26B43"/>
          </p15:clr>
        </p15:guide>
        <p15:guide id="4" pos="2547" userDrawn="1">
          <p15:clr>
            <a:srgbClr val="F26B43"/>
          </p15:clr>
        </p15:guide>
        <p15:guide id="5" pos="4926" userDrawn="1">
          <p15:clr>
            <a:srgbClr val="F26B43"/>
          </p15:clr>
        </p15:guide>
        <p15:guide id="6" pos="5107" userDrawn="1">
          <p15:clr>
            <a:srgbClr val="F26B43"/>
          </p15:clr>
        </p15:guide>
        <p15:guide id="7" pos="7280" userDrawn="1">
          <p15:clr>
            <a:srgbClr val="F26B43"/>
          </p15:clr>
        </p15:guide>
        <p15:guide id="8" pos="374" userDrawn="1">
          <p15:clr>
            <a:srgbClr val="F26B43"/>
          </p15:clr>
        </p15:guide>
        <p15:guide id="9" orient="horz" pos="823" userDrawn="1">
          <p15:clr>
            <a:srgbClr val="F26B43"/>
          </p15:clr>
        </p15:guide>
        <p15:guide id="10" orient="horz" pos="39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lIns="82953" tIns="41476" rIns="82953" bIns="41476" anchor="b">
            <a:normAutofit/>
          </a:bodyPr>
          <a:lstStyle/>
          <a:p>
            <a:r>
              <a:rPr lang="en-GB" dirty="0">
                <a:cs typeface="Arial"/>
              </a:rPr>
              <a:t>Gender Identity In </a:t>
            </a:r>
            <a:br>
              <a:rPr lang="en-GB" dirty="0">
                <a:cs typeface="Arial"/>
              </a:rPr>
            </a:br>
            <a:r>
              <a:rPr lang="en-GB" dirty="0">
                <a:cs typeface="Arial"/>
              </a:rPr>
              <a:t>Social Care</a:t>
            </a:r>
          </a:p>
        </p:txBody>
      </p:sp>
    </p:spTree>
    <p:extLst>
      <p:ext uri="{BB962C8B-B14F-4D97-AF65-F5344CB8AC3E}">
        <p14:creationId xmlns:p14="http://schemas.microsoft.com/office/powerpoint/2010/main" val="980667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4ABD7-F594-4E13-A461-1381E4BBEA7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234CF2A-8B3D-437E-902E-F703DAAD6E56}"/>
              </a:ext>
            </a:extLst>
          </p:cNvPr>
          <p:cNvPicPr>
            <a:picLocks noChangeAspect="1"/>
          </p:cNvPicPr>
          <p:nvPr/>
        </p:nvPicPr>
        <p:blipFill rotWithShape="1">
          <a:blip r:embed="rId2"/>
          <a:srcRect l="1406" t="14584" r="1094" b="14167"/>
          <a:stretch/>
        </p:blipFill>
        <p:spPr>
          <a:xfrm>
            <a:off x="146064" y="1609725"/>
            <a:ext cx="11887200" cy="4886326"/>
          </a:xfrm>
          <a:prstGeom prst="rect">
            <a:avLst/>
          </a:prstGeom>
        </p:spPr>
      </p:pic>
      <p:sp>
        <p:nvSpPr>
          <p:cNvPr id="6" name="TextBox 5">
            <a:extLst>
              <a:ext uri="{FF2B5EF4-FFF2-40B4-BE49-F238E27FC236}">
                <a16:creationId xmlns:a16="http://schemas.microsoft.com/office/drawing/2014/main" id="{042EB244-FE88-4346-B1B7-A69B79E20329}"/>
              </a:ext>
            </a:extLst>
          </p:cNvPr>
          <p:cNvSpPr txBox="1"/>
          <p:nvPr/>
        </p:nvSpPr>
        <p:spPr>
          <a:xfrm>
            <a:off x="2905125" y="873583"/>
            <a:ext cx="6343650" cy="584775"/>
          </a:xfrm>
          <a:prstGeom prst="rect">
            <a:avLst/>
          </a:prstGeom>
          <a:noFill/>
        </p:spPr>
        <p:txBody>
          <a:bodyPr wrap="square" rtlCol="0">
            <a:spAutoFit/>
          </a:bodyPr>
          <a:lstStyle/>
          <a:p>
            <a:pPr algn="ctr"/>
            <a:r>
              <a:rPr lang="en-GB" sz="3200" dirty="0"/>
              <a:t>www.stonewall.org.uk</a:t>
            </a:r>
          </a:p>
        </p:txBody>
      </p:sp>
    </p:spTree>
    <p:extLst>
      <p:ext uri="{BB962C8B-B14F-4D97-AF65-F5344CB8AC3E}">
        <p14:creationId xmlns:p14="http://schemas.microsoft.com/office/powerpoint/2010/main" val="358710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292" y="1"/>
            <a:ext cx="96969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grpSp>
        <p:nvGrpSpPr>
          <p:cNvPr id="24" name="Group 23">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238" y="635716"/>
            <a:ext cx="8864240" cy="2482136"/>
            <a:chOff x="409710" y="635715"/>
            <a:chExt cx="11142208" cy="2482136"/>
          </a:xfrm>
        </p:grpSpPr>
        <p:sp>
          <p:nvSpPr>
            <p:cNvPr id="25"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82953" tIns="41476" rIns="82953" bIns="41476" numCol="1" anchor="t" anchorCtr="0" compatLnSpc="1">
              <a:prstTxWarp prst="textNoShape">
                <a:avLst/>
              </a:prstTxWarp>
            </a:bodyPr>
            <a:lstStyle/>
            <a:p>
              <a:endParaRPr lang="en-US" sz="1633"/>
            </a:p>
          </p:txBody>
        </p:sp>
        <p:sp>
          <p:nvSpPr>
            <p:cNvPr id="26"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82953" tIns="41476" rIns="82953" bIns="41476" numCol="1" anchor="t" anchorCtr="0" compatLnSpc="1">
              <a:prstTxWarp prst="textNoShape">
                <a:avLst/>
              </a:prstTxWarp>
            </a:bodyPr>
            <a:lstStyle/>
            <a:p>
              <a:endParaRPr lang="en-US" sz="1633"/>
            </a:p>
          </p:txBody>
        </p:sp>
        <p:sp>
          <p:nvSpPr>
            <p:cNvPr id="27"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82953" tIns="41476" rIns="82953" bIns="41476" numCol="1" anchor="t" anchorCtr="0" compatLnSpc="1">
              <a:prstTxWarp prst="textNoShape">
                <a:avLst/>
              </a:prstTxWarp>
            </a:bodyPr>
            <a:lstStyle/>
            <a:p>
              <a:endParaRPr lang="en-US" sz="1633"/>
            </a:p>
          </p:txBody>
        </p:sp>
        <p:sp>
          <p:nvSpPr>
            <p:cNvPr id="28"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82953" tIns="41476" rIns="82953" bIns="41476" numCol="1" anchor="t" anchorCtr="0" compatLnSpc="1">
              <a:prstTxWarp prst="textNoShape">
                <a:avLst/>
              </a:prstTxWarp>
            </a:bodyPr>
            <a:lstStyle/>
            <a:p>
              <a:endParaRPr lang="en-US" sz="1633"/>
            </a:p>
          </p:txBody>
        </p:sp>
        <p:sp>
          <p:nvSpPr>
            <p:cNvPr id="29" name="Rectangle 28">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82953" tIns="41476" rIns="82953" bIns="41476" numCol="1" anchor="t" anchorCtr="0" compatLnSpc="1">
              <a:prstTxWarp prst="textNoShape">
                <a:avLst/>
              </a:prstTxWarp>
            </a:bodyPr>
            <a:lstStyle/>
            <a:p>
              <a:endParaRPr lang="en-US" sz="1633"/>
            </a:p>
          </p:txBody>
        </p:sp>
      </p:grpSp>
      <p:sp>
        <p:nvSpPr>
          <p:cNvPr id="3" name="Title 2">
            <a:extLst>
              <a:ext uri="{FF2B5EF4-FFF2-40B4-BE49-F238E27FC236}">
                <a16:creationId xmlns:a16="http://schemas.microsoft.com/office/drawing/2014/main" id="{11185E75-756C-4A11-9FD9-DB254D75FED7}"/>
              </a:ext>
            </a:extLst>
          </p:cNvPr>
          <p:cNvSpPr>
            <a:spLocks noGrp="1"/>
          </p:cNvSpPr>
          <p:nvPr>
            <p:ph type="title"/>
          </p:nvPr>
        </p:nvSpPr>
        <p:spPr>
          <a:xfrm>
            <a:off x="2079461" y="759805"/>
            <a:ext cx="8199414" cy="1325563"/>
          </a:xfrm>
        </p:spPr>
        <p:txBody>
          <a:bodyPr vert="horz" lIns="82953" tIns="41476" rIns="82953" bIns="41476" rtlCol="0" anchor="ctr">
            <a:normAutofit/>
          </a:bodyPr>
          <a:lstStyle/>
          <a:p>
            <a:pPr defTabSz="829544"/>
            <a:r>
              <a:rPr lang="en-US" sz="3538" kern="1200" dirty="0">
                <a:solidFill>
                  <a:srgbClr val="FFFFFF"/>
                </a:solidFill>
                <a:latin typeface="+mj-lt"/>
                <a:ea typeface="+mj-ea"/>
                <a:cs typeface="+mj-cs"/>
              </a:rPr>
              <a:t>Follow our social media</a:t>
            </a:r>
          </a:p>
        </p:txBody>
      </p:sp>
      <p:sp>
        <p:nvSpPr>
          <p:cNvPr id="2" name="Content Placeholder 1">
            <a:extLst>
              <a:ext uri="{FF2B5EF4-FFF2-40B4-BE49-F238E27FC236}">
                <a16:creationId xmlns:a16="http://schemas.microsoft.com/office/drawing/2014/main" id="{CE283646-EFAC-4609-8A0A-A9DD29ACA231}"/>
              </a:ext>
            </a:extLst>
          </p:cNvPr>
          <p:cNvSpPr>
            <a:spLocks noGrp="1"/>
          </p:cNvSpPr>
          <p:nvPr>
            <p:ph idx="1"/>
          </p:nvPr>
        </p:nvSpPr>
        <p:spPr>
          <a:xfrm>
            <a:off x="1893026" y="2750482"/>
            <a:ext cx="8984804" cy="4330195"/>
          </a:xfrm>
        </p:spPr>
        <p:txBody>
          <a:bodyPr vert="horz" lIns="82953" tIns="41476" rIns="82953" bIns="41476" rtlCol="0">
            <a:normAutofit/>
          </a:bodyPr>
          <a:lstStyle/>
          <a:p>
            <a:pPr indent="-207386" defTabSz="829544">
              <a:buFont typeface="Arial" panose="020B0604020202020204" pitchFamily="34" charset="0"/>
              <a:buChar char="•"/>
            </a:pPr>
            <a:endParaRPr lang="en-US" sz="2800" dirty="0">
              <a:solidFill>
                <a:srgbClr val="7030A0"/>
              </a:solidFill>
            </a:endParaRPr>
          </a:p>
          <a:p>
            <a:r>
              <a:rPr lang="en-US" sz="2800" dirty="0">
                <a:solidFill>
                  <a:srgbClr val="7030A0"/>
                </a:solidFill>
              </a:rPr>
              <a:t>Facebook: </a:t>
            </a:r>
            <a:r>
              <a:rPr lang="en-GB" sz="2800" dirty="0">
                <a:solidFill>
                  <a:srgbClr val="7030A0"/>
                </a:solidFill>
                <a:effectLst/>
              </a:rPr>
              <a:t>@InspiredtocareLeicestershire</a:t>
            </a:r>
          </a:p>
          <a:p>
            <a:r>
              <a:rPr lang="en-GB" sz="2800" b="0" i="0" dirty="0">
                <a:solidFill>
                  <a:srgbClr val="7030A0"/>
                </a:solidFill>
                <a:effectLst/>
              </a:rPr>
              <a:t> </a:t>
            </a:r>
            <a:br>
              <a:rPr lang="en-GB" sz="2800" b="0" i="0" dirty="0">
                <a:solidFill>
                  <a:srgbClr val="7030A0"/>
                </a:solidFill>
                <a:effectLst/>
              </a:rPr>
            </a:br>
            <a:r>
              <a:rPr lang="en-GB" sz="2800" b="0" i="0" dirty="0">
                <a:solidFill>
                  <a:srgbClr val="7030A0"/>
                </a:solidFill>
                <a:effectLst/>
              </a:rPr>
              <a:t>Instagram: @inspired.to.care</a:t>
            </a:r>
          </a:p>
          <a:p>
            <a:endParaRPr lang="en-US" sz="2800" dirty="0">
              <a:solidFill>
                <a:srgbClr val="7030A0"/>
              </a:solidFill>
            </a:endParaRPr>
          </a:p>
          <a:p>
            <a:r>
              <a:rPr lang="en-US" sz="2800" dirty="0">
                <a:solidFill>
                  <a:srgbClr val="7030A0"/>
                </a:solidFill>
              </a:rPr>
              <a:t>LinkedIn: https://www.linkedin.com/company/inspired-to-care</a:t>
            </a:r>
          </a:p>
          <a:p>
            <a:pPr indent="-207386" defTabSz="829544">
              <a:buFont typeface="Arial" panose="020B0604020202020204" pitchFamily="34" charset="0"/>
              <a:buChar char="•"/>
            </a:pPr>
            <a:endParaRPr lang="en-US" sz="1542" dirty="0">
              <a:solidFill>
                <a:schemeClr val="tx1"/>
              </a:solidFill>
            </a:endParaRPr>
          </a:p>
          <a:p>
            <a:pPr indent="-207386" defTabSz="829544">
              <a:buFont typeface="Arial" panose="020B0604020202020204" pitchFamily="34" charset="0"/>
              <a:buChar char="•"/>
            </a:pPr>
            <a:endParaRPr lang="en-US" sz="1542" dirty="0">
              <a:solidFill>
                <a:schemeClr val="tx1"/>
              </a:solidFill>
            </a:endParaRPr>
          </a:p>
        </p:txBody>
      </p:sp>
    </p:spTree>
    <p:extLst>
      <p:ext uri="{BB962C8B-B14F-4D97-AF65-F5344CB8AC3E}">
        <p14:creationId xmlns:p14="http://schemas.microsoft.com/office/powerpoint/2010/main" val="336114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34621C-349D-4947-A4F4-AEAFF53CB95E}"/>
              </a:ext>
            </a:extLst>
          </p:cNvPr>
          <p:cNvPicPr>
            <a:picLocks noChangeAspect="1"/>
          </p:cNvPicPr>
          <p:nvPr/>
        </p:nvPicPr>
        <p:blipFill>
          <a:blip r:embed="rId2"/>
          <a:stretch>
            <a:fillRect/>
          </a:stretch>
        </p:blipFill>
        <p:spPr>
          <a:xfrm>
            <a:off x="4632583" y="2279661"/>
            <a:ext cx="2910997" cy="4031013"/>
          </a:xfrm>
          <a:prstGeom prst="rect">
            <a:avLst/>
          </a:prstGeom>
        </p:spPr>
      </p:pic>
      <p:sp>
        <p:nvSpPr>
          <p:cNvPr id="2" name="TextBox 1">
            <a:extLst>
              <a:ext uri="{FF2B5EF4-FFF2-40B4-BE49-F238E27FC236}">
                <a16:creationId xmlns:a16="http://schemas.microsoft.com/office/drawing/2014/main" id="{6636D5A0-99EE-4451-A38A-16224600DB1B}"/>
              </a:ext>
            </a:extLst>
          </p:cNvPr>
          <p:cNvSpPr txBox="1"/>
          <p:nvPr/>
        </p:nvSpPr>
        <p:spPr>
          <a:xfrm>
            <a:off x="368135" y="4413284"/>
            <a:ext cx="3942608" cy="369332"/>
          </a:xfrm>
          <a:prstGeom prst="rect">
            <a:avLst/>
          </a:prstGeom>
          <a:noFill/>
        </p:spPr>
        <p:txBody>
          <a:bodyPr wrap="square" rtlCol="0">
            <a:spAutoFit/>
          </a:bodyPr>
          <a:lstStyle/>
          <a:p>
            <a:r>
              <a:rPr lang="en-GB" dirty="0"/>
              <a:t>Member of the LGBTQIA+</a:t>
            </a:r>
          </a:p>
        </p:txBody>
      </p:sp>
      <p:sp>
        <p:nvSpPr>
          <p:cNvPr id="9" name="TextBox 8">
            <a:extLst>
              <a:ext uri="{FF2B5EF4-FFF2-40B4-BE49-F238E27FC236}">
                <a16:creationId xmlns:a16="http://schemas.microsoft.com/office/drawing/2014/main" id="{033E35A4-AC37-47AE-9C66-47B1CF6D2CF7}"/>
              </a:ext>
            </a:extLst>
          </p:cNvPr>
          <p:cNvSpPr txBox="1"/>
          <p:nvPr/>
        </p:nvSpPr>
        <p:spPr>
          <a:xfrm>
            <a:off x="352299" y="2241596"/>
            <a:ext cx="3942608" cy="1754326"/>
          </a:xfrm>
          <a:prstGeom prst="rect">
            <a:avLst/>
          </a:prstGeom>
          <a:noFill/>
        </p:spPr>
        <p:txBody>
          <a:bodyPr wrap="square" rtlCol="0">
            <a:spAutoFit/>
          </a:bodyPr>
          <a:lstStyle/>
          <a:p>
            <a:r>
              <a:rPr lang="en-GB" dirty="0"/>
              <a:t>I believe equality and diversity is one of the most important aspects of a business and helps to develop new ideas and can progress all of our life experiences! Life would be boring is we were all the same! </a:t>
            </a:r>
          </a:p>
        </p:txBody>
      </p:sp>
      <p:sp>
        <p:nvSpPr>
          <p:cNvPr id="13" name="TextBox 12">
            <a:extLst>
              <a:ext uri="{FF2B5EF4-FFF2-40B4-BE49-F238E27FC236}">
                <a16:creationId xmlns:a16="http://schemas.microsoft.com/office/drawing/2014/main" id="{2216E807-F69A-473C-82E8-1FB6DF007C68}"/>
              </a:ext>
            </a:extLst>
          </p:cNvPr>
          <p:cNvSpPr txBox="1"/>
          <p:nvPr/>
        </p:nvSpPr>
        <p:spPr>
          <a:xfrm>
            <a:off x="368135" y="5199978"/>
            <a:ext cx="3942608" cy="923330"/>
          </a:xfrm>
          <a:prstGeom prst="rect">
            <a:avLst/>
          </a:prstGeom>
          <a:noFill/>
        </p:spPr>
        <p:txBody>
          <a:bodyPr wrap="square" rtlCol="0">
            <a:spAutoFit/>
          </a:bodyPr>
          <a:lstStyle/>
          <a:p>
            <a:r>
              <a:rPr lang="en-GB" dirty="0"/>
              <a:t>Part of </a:t>
            </a:r>
            <a:r>
              <a:rPr lang="en-GB" dirty="0" err="1"/>
              <a:t>Leicesters</a:t>
            </a:r>
            <a:r>
              <a:rPr lang="en-GB" dirty="0"/>
              <a:t> Drag community so gender is spoken about freely and without discrimination</a:t>
            </a:r>
          </a:p>
        </p:txBody>
      </p:sp>
      <p:sp>
        <p:nvSpPr>
          <p:cNvPr id="14" name="TextBox 13">
            <a:extLst>
              <a:ext uri="{FF2B5EF4-FFF2-40B4-BE49-F238E27FC236}">
                <a16:creationId xmlns:a16="http://schemas.microsoft.com/office/drawing/2014/main" id="{EF42A526-C10C-4C64-AFD5-EEBA4E15E2E4}"/>
              </a:ext>
            </a:extLst>
          </p:cNvPr>
          <p:cNvSpPr txBox="1"/>
          <p:nvPr/>
        </p:nvSpPr>
        <p:spPr>
          <a:xfrm>
            <a:off x="7881256" y="2244489"/>
            <a:ext cx="3942608" cy="923330"/>
          </a:xfrm>
          <a:prstGeom prst="rect">
            <a:avLst/>
          </a:prstGeom>
          <a:noFill/>
        </p:spPr>
        <p:txBody>
          <a:bodyPr wrap="square" rtlCol="0">
            <a:spAutoFit/>
          </a:bodyPr>
          <a:lstStyle/>
          <a:p>
            <a:r>
              <a:rPr lang="en-GB" dirty="0"/>
              <a:t>Lover of history, fashion, culture and finding beauty in everything and everyone</a:t>
            </a:r>
          </a:p>
        </p:txBody>
      </p:sp>
      <p:sp>
        <p:nvSpPr>
          <p:cNvPr id="15" name="TextBox 14">
            <a:extLst>
              <a:ext uri="{FF2B5EF4-FFF2-40B4-BE49-F238E27FC236}">
                <a16:creationId xmlns:a16="http://schemas.microsoft.com/office/drawing/2014/main" id="{5ADA4BA5-E6ED-43CB-96A6-62F7F4C48976}"/>
              </a:ext>
            </a:extLst>
          </p:cNvPr>
          <p:cNvSpPr txBox="1"/>
          <p:nvPr/>
        </p:nvSpPr>
        <p:spPr>
          <a:xfrm>
            <a:off x="7865420" y="3860733"/>
            <a:ext cx="3942608" cy="646331"/>
          </a:xfrm>
          <a:prstGeom prst="rect">
            <a:avLst/>
          </a:prstGeom>
          <a:noFill/>
        </p:spPr>
        <p:txBody>
          <a:bodyPr wrap="square" rtlCol="0">
            <a:spAutoFit/>
          </a:bodyPr>
          <a:lstStyle/>
          <a:p>
            <a:r>
              <a:rPr lang="en-GB" dirty="0"/>
              <a:t>Not afraid to have difficult conversations</a:t>
            </a:r>
          </a:p>
        </p:txBody>
      </p:sp>
      <p:sp>
        <p:nvSpPr>
          <p:cNvPr id="16" name="TextBox 15">
            <a:extLst>
              <a:ext uri="{FF2B5EF4-FFF2-40B4-BE49-F238E27FC236}">
                <a16:creationId xmlns:a16="http://schemas.microsoft.com/office/drawing/2014/main" id="{9E11CBFA-A80E-4AC4-BCD6-875416461481}"/>
              </a:ext>
            </a:extLst>
          </p:cNvPr>
          <p:cNvSpPr txBox="1"/>
          <p:nvPr/>
        </p:nvSpPr>
        <p:spPr>
          <a:xfrm>
            <a:off x="7865420" y="5061478"/>
            <a:ext cx="3942608" cy="1200329"/>
          </a:xfrm>
          <a:prstGeom prst="rect">
            <a:avLst/>
          </a:prstGeom>
          <a:noFill/>
        </p:spPr>
        <p:txBody>
          <a:bodyPr wrap="square" rtlCol="0">
            <a:spAutoFit/>
          </a:bodyPr>
          <a:lstStyle/>
          <a:p>
            <a:r>
              <a:rPr lang="en-GB" dirty="0"/>
              <a:t>I know that there is never a right answer that will suit every situation when it comes to gender and sexuality. It is different for everyone! </a:t>
            </a:r>
          </a:p>
        </p:txBody>
      </p:sp>
      <p:sp>
        <p:nvSpPr>
          <p:cNvPr id="3" name="TextBox 2">
            <a:extLst>
              <a:ext uri="{FF2B5EF4-FFF2-40B4-BE49-F238E27FC236}">
                <a16:creationId xmlns:a16="http://schemas.microsoft.com/office/drawing/2014/main" id="{DDD3E957-4A14-42BD-BE79-064725E63010}"/>
              </a:ext>
            </a:extLst>
          </p:cNvPr>
          <p:cNvSpPr txBox="1"/>
          <p:nvPr/>
        </p:nvSpPr>
        <p:spPr>
          <a:xfrm>
            <a:off x="5484421" y="1056904"/>
            <a:ext cx="1676400" cy="1015663"/>
          </a:xfrm>
          <a:prstGeom prst="rect">
            <a:avLst/>
          </a:prstGeom>
          <a:noFill/>
        </p:spPr>
        <p:txBody>
          <a:bodyPr wrap="square" rtlCol="0">
            <a:spAutoFit/>
          </a:bodyPr>
          <a:lstStyle/>
          <a:p>
            <a:r>
              <a:rPr lang="en-GB" sz="6000" dirty="0">
                <a:solidFill>
                  <a:srgbClr val="FFC000"/>
                </a:solidFill>
              </a:rPr>
              <a:t>ME</a:t>
            </a:r>
          </a:p>
        </p:txBody>
      </p:sp>
    </p:spTree>
    <p:extLst>
      <p:ext uri="{BB962C8B-B14F-4D97-AF65-F5344CB8AC3E}">
        <p14:creationId xmlns:p14="http://schemas.microsoft.com/office/powerpoint/2010/main" val="116131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4A1298-3C34-42C4-A9F5-DD2FE1DBED43}"/>
              </a:ext>
            </a:extLst>
          </p:cNvPr>
          <p:cNvSpPr>
            <a:spLocks noGrp="1"/>
          </p:cNvSpPr>
          <p:nvPr>
            <p:ph idx="1"/>
          </p:nvPr>
        </p:nvSpPr>
        <p:spPr>
          <a:xfrm>
            <a:off x="590139" y="1345652"/>
            <a:ext cx="10995429" cy="2228822"/>
          </a:xfrm>
        </p:spPr>
        <p:txBody>
          <a:bodyPr/>
          <a:lstStyle/>
          <a:p>
            <a:pPr algn="ctr"/>
            <a:r>
              <a:rPr lang="en-GB" dirty="0"/>
              <a:t>Gender refers to the characteristics of women, men, girls and boys that are socially constructed.  This includes norms, behaviours and roles associated with being a woman, man, girl or boy, as well as relationships with each other. As a social construct, gender varies from society to society and can change over time.</a:t>
            </a:r>
          </a:p>
          <a:p>
            <a:pPr algn="ctr"/>
            <a:endParaRPr lang="en-GB" dirty="0">
              <a:solidFill>
                <a:srgbClr val="A2195B"/>
              </a:solidFill>
            </a:endParaRPr>
          </a:p>
          <a:p>
            <a:pPr algn="ctr"/>
            <a:r>
              <a:rPr lang="en-GB" dirty="0">
                <a:solidFill>
                  <a:srgbClr val="C00000"/>
                </a:solidFill>
              </a:rPr>
              <a:t>These gender norms – especially those related to rigid notions of gender can be very harmful. They should be worked towards being more neutral from all angles. </a:t>
            </a:r>
            <a:endParaRPr lang="en-GB" dirty="0"/>
          </a:p>
        </p:txBody>
      </p:sp>
      <p:sp>
        <p:nvSpPr>
          <p:cNvPr id="3" name="Title 2">
            <a:extLst>
              <a:ext uri="{FF2B5EF4-FFF2-40B4-BE49-F238E27FC236}">
                <a16:creationId xmlns:a16="http://schemas.microsoft.com/office/drawing/2014/main" id="{B957EF4A-A919-485F-98FF-16581DF13A47}"/>
              </a:ext>
            </a:extLst>
          </p:cNvPr>
          <p:cNvSpPr>
            <a:spLocks noGrp="1"/>
          </p:cNvSpPr>
          <p:nvPr>
            <p:ph type="title"/>
          </p:nvPr>
        </p:nvSpPr>
        <p:spPr>
          <a:xfrm>
            <a:off x="598285" y="794517"/>
            <a:ext cx="10995429" cy="420596"/>
          </a:xfrm>
        </p:spPr>
        <p:txBody>
          <a:bodyPr/>
          <a:lstStyle/>
          <a:p>
            <a:r>
              <a:rPr lang="en-GB" dirty="0"/>
              <a:t>What is Gender?</a:t>
            </a:r>
          </a:p>
        </p:txBody>
      </p:sp>
      <p:sp>
        <p:nvSpPr>
          <p:cNvPr id="4" name="TextBox 3">
            <a:extLst>
              <a:ext uri="{FF2B5EF4-FFF2-40B4-BE49-F238E27FC236}">
                <a16:creationId xmlns:a16="http://schemas.microsoft.com/office/drawing/2014/main" id="{88D46922-2E50-45B5-B01C-4FEA071943DE}"/>
              </a:ext>
            </a:extLst>
          </p:cNvPr>
          <p:cNvSpPr txBox="1"/>
          <p:nvPr/>
        </p:nvSpPr>
        <p:spPr>
          <a:xfrm>
            <a:off x="1147718" y="3705013"/>
            <a:ext cx="4940135" cy="2246769"/>
          </a:xfrm>
          <a:prstGeom prst="rect">
            <a:avLst/>
          </a:prstGeom>
          <a:noFill/>
        </p:spPr>
        <p:txBody>
          <a:bodyPr wrap="square" rtlCol="0">
            <a:spAutoFit/>
          </a:bodyPr>
          <a:lstStyle/>
          <a:p>
            <a:pPr algn="ctr"/>
            <a:r>
              <a:rPr lang="en-GB" sz="2000" b="1" dirty="0">
                <a:solidFill>
                  <a:srgbClr val="FF0000"/>
                </a:solidFill>
              </a:rPr>
              <a:t>Stereotypical Male Jobs </a:t>
            </a:r>
          </a:p>
          <a:p>
            <a:pPr algn="ctr"/>
            <a:endParaRPr lang="en-GB" sz="2000" dirty="0">
              <a:solidFill>
                <a:srgbClr val="FF0000"/>
              </a:solidFill>
            </a:endParaRPr>
          </a:p>
          <a:p>
            <a:pPr algn="ctr"/>
            <a:r>
              <a:rPr lang="en-GB" sz="2000" dirty="0">
                <a:solidFill>
                  <a:srgbClr val="FF0000"/>
                </a:solidFill>
              </a:rPr>
              <a:t>Construction</a:t>
            </a:r>
          </a:p>
          <a:p>
            <a:pPr algn="ctr"/>
            <a:r>
              <a:rPr lang="en-GB" sz="2000" dirty="0">
                <a:solidFill>
                  <a:srgbClr val="FF0000"/>
                </a:solidFill>
              </a:rPr>
              <a:t>Mechanic</a:t>
            </a:r>
          </a:p>
          <a:p>
            <a:pPr algn="ctr"/>
            <a:r>
              <a:rPr lang="en-GB" sz="2000" dirty="0">
                <a:solidFill>
                  <a:srgbClr val="FF0000"/>
                </a:solidFill>
              </a:rPr>
              <a:t>Farming</a:t>
            </a:r>
          </a:p>
          <a:p>
            <a:pPr algn="ctr"/>
            <a:r>
              <a:rPr lang="en-GB" sz="2000" dirty="0">
                <a:solidFill>
                  <a:srgbClr val="FF0000"/>
                </a:solidFill>
              </a:rPr>
              <a:t>Outdoor Work</a:t>
            </a:r>
          </a:p>
          <a:p>
            <a:pPr algn="ctr"/>
            <a:r>
              <a:rPr lang="en-GB" sz="2000" dirty="0">
                <a:solidFill>
                  <a:srgbClr val="FF0000"/>
                </a:solidFill>
              </a:rPr>
              <a:t>IT</a:t>
            </a:r>
          </a:p>
        </p:txBody>
      </p:sp>
      <p:sp>
        <p:nvSpPr>
          <p:cNvPr id="5" name="TextBox 4">
            <a:extLst>
              <a:ext uri="{FF2B5EF4-FFF2-40B4-BE49-F238E27FC236}">
                <a16:creationId xmlns:a16="http://schemas.microsoft.com/office/drawing/2014/main" id="{1C2EBA56-A5BC-4446-B2CA-CA420D00B3C1}"/>
              </a:ext>
            </a:extLst>
          </p:cNvPr>
          <p:cNvSpPr txBox="1"/>
          <p:nvPr/>
        </p:nvSpPr>
        <p:spPr>
          <a:xfrm>
            <a:off x="5769428" y="3705013"/>
            <a:ext cx="4940135" cy="2246769"/>
          </a:xfrm>
          <a:prstGeom prst="rect">
            <a:avLst/>
          </a:prstGeom>
          <a:noFill/>
        </p:spPr>
        <p:txBody>
          <a:bodyPr wrap="square" rtlCol="0">
            <a:spAutoFit/>
          </a:bodyPr>
          <a:lstStyle/>
          <a:p>
            <a:pPr algn="ctr"/>
            <a:r>
              <a:rPr lang="en-GB" sz="2000" b="1" dirty="0">
                <a:solidFill>
                  <a:srgbClr val="FF0000"/>
                </a:solidFill>
              </a:rPr>
              <a:t>Stereotypical Female Jobs </a:t>
            </a:r>
          </a:p>
          <a:p>
            <a:pPr algn="ctr"/>
            <a:endParaRPr lang="en-GB" sz="2000" dirty="0">
              <a:solidFill>
                <a:srgbClr val="FF0000"/>
              </a:solidFill>
            </a:endParaRPr>
          </a:p>
          <a:p>
            <a:pPr algn="ctr"/>
            <a:r>
              <a:rPr lang="en-GB" sz="2000" dirty="0">
                <a:solidFill>
                  <a:srgbClr val="FF0000"/>
                </a:solidFill>
              </a:rPr>
              <a:t>House Wife</a:t>
            </a:r>
          </a:p>
          <a:p>
            <a:pPr algn="ctr"/>
            <a:r>
              <a:rPr lang="en-GB" sz="2000" dirty="0">
                <a:solidFill>
                  <a:srgbClr val="FF0000"/>
                </a:solidFill>
              </a:rPr>
              <a:t>Child Minder</a:t>
            </a:r>
          </a:p>
          <a:p>
            <a:pPr algn="ctr"/>
            <a:r>
              <a:rPr lang="en-GB" sz="2000" dirty="0">
                <a:solidFill>
                  <a:srgbClr val="FF0000"/>
                </a:solidFill>
              </a:rPr>
              <a:t>Cook</a:t>
            </a:r>
          </a:p>
          <a:p>
            <a:pPr algn="ctr"/>
            <a:r>
              <a:rPr lang="en-GB" sz="2000" dirty="0">
                <a:solidFill>
                  <a:srgbClr val="FF0000"/>
                </a:solidFill>
              </a:rPr>
              <a:t>Cleaner</a:t>
            </a:r>
          </a:p>
          <a:p>
            <a:pPr algn="ctr"/>
            <a:r>
              <a:rPr lang="en-GB" sz="2000" b="1" dirty="0">
                <a:solidFill>
                  <a:srgbClr val="FF0000"/>
                </a:solidFill>
              </a:rPr>
              <a:t>Care Professional</a:t>
            </a:r>
          </a:p>
        </p:txBody>
      </p:sp>
    </p:spTree>
    <p:extLst>
      <p:ext uri="{BB962C8B-B14F-4D97-AF65-F5344CB8AC3E}">
        <p14:creationId xmlns:p14="http://schemas.microsoft.com/office/powerpoint/2010/main" val="100120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8C2731-9761-4FBE-9922-59BCFD58B0C0}"/>
              </a:ext>
            </a:extLst>
          </p:cNvPr>
          <p:cNvSpPr>
            <a:spLocks noGrp="1"/>
          </p:cNvSpPr>
          <p:nvPr>
            <p:ph type="title"/>
          </p:nvPr>
        </p:nvSpPr>
        <p:spPr>
          <a:xfrm>
            <a:off x="1722260" y="993014"/>
            <a:ext cx="8747479" cy="420596"/>
          </a:xfrm>
        </p:spPr>
        <p:txBody>
          <a:bodyPr/>
          <a:lstStyle/>
          <a:p>
            <a:pPr algn="ctr"/>
            <a:r>
              <a:rPr lang="en-GB" dirty="0"/>
              <a:t>The Gender Spectrum</a:t>
            </a:r>
          </a:p>
        </p:txBody>
      </p:sp>
      <p:sp>
        <p:nvSpPr>
          <p:cNvPr id="4" name="TextBox 3">
            <a:extLst>
              <a:ext uri="{FF2B5EF4-FFF2-40B4-BE49-F238E27FC236}">
                <a16:creationId xmlns:a16="http://schemas.microsoft.com/office/drawing/2014/main" id="{11A36FE0-0E63-467C-B003-300AB0D2152A}"/>
              </a:ext>
            </a:extLst>
          </p:cNvPr>
          <p:cNvSpPr txBox="1"/>
          <p:nvPr/>
        </p:nvSpPr>
        <p:spPr>
          <a:xfrm>
            <a:off x="1607355" y="3527083"/>
            <a:ext cx="1183412" cy="343620"/>
          </a:xfrm>
          <a:prstGeom prst="rect">
            <a:avLst/>
          </a:prstGeom>
          <a:noFill/>
        </p:spPr>
        <p:txBody>
          <a:bodyPr wrap="square" rtlCol="0">
            <a:spAutoFit/>
          </a:bodyPr>
          <a:lstStyle/>
          <a:p>
            <a:r>
              <a:rPr lang="en-GB" sz="1633" dirty="0"/>
              <a:t>Female</a:t>
            </a:r>
          </a:p>
        </p:txBody>
      </p:sp>
      <p:sp>
        <p:nvSpPr>
          <p:cNvPr id="5" name="TextBox 4">
            <a:extLst>
              <a:ext uri="{FF2B5EF4-FFF2-40B4-BE49-F238E27FC236}">
                <a16:creationId xmlns:a16="http://schemas.microsoft.com/office/drawing/2014/main" id="{1EC7C80E-AE36-447F-9545-AB5798F6F6C7}"/>
              </a:ext>
            </a:extLst>
          </p:cNvPr>
          <p:cNvSpPr txBox="1"/>
          <p:nvPr/>
        </p:nvSpPr>
        <p:spPr>
          <a:xfrm>
            <a:off x="10277426" y="3515152"/>
            <a:ext cx="2647171" cy="343620"/>
          </a:xfrm>
          <a:prstGeom prst="rect">
            <a:avLst/>
          </a:prstGeom>
          <a:noFill/>
        </p:spPr>
        <p:txBody>
          <a:bodyPr wrap="square" rtlCol="0">
            <a:spAutoFit/>
          </a:bodyPr>
          <a:lstStyle/>
          <a:p>
            <a:r>
              <a:rPr lang="en-GB" sz="1633" dirty="0"/>
              <a:t>Male</a:t>
            </a:r>
          </a:p>
        </p:txBody>
      </p:sp>
      <p:sp>
        <p:nvSpPr>
          <p:cNvPr id="7" name="TextBox 6">
            <a:extLst>
              <a:ext uri="{FF2B5EF4-FFF2-40B4-BE49-F238E27FC236}">
                <a16:creationId xmlns:a16="http://schemas.microsoft.com/office/drawing/2014/main" id="{0EA50B8C-6A01-4C4B-AF6D-3B0F96012B08}"/>
              </a:ext>
            </a:extLst>
          </p:cNvPr>
          <p:cNvSpPr txBox="1"/>
          <p:nvPr/>
        </p:nvSpPr>
        <p:spPr>
          <a:xfrm>
            <a:off x="5613331" y="3515154"/>
            <a:ext cx="2129120" cy="343620"/>
          </a:xfrm>
          <a:prstGeom prst="rect">
            <a:avLst/>
          </a:prstGeom>
          <a:noFill/>
        </p:spPr>
        <p:txBody>
          <a:bodyPr wrap="square" rtlCol="0">
            <a:spAutoFit/>
          </a:bodyPr>
          <a:lstStyle/>
          <a:p>
            <a:r>
              <a:rPr lang="en-GB" sz="1633" dirty="0"/>
              <a:t>Non-Binary</a:t>
            </a:r>
          </a:p>
        </p:txBody>
      </p:sp>
      <p:pic>
        <p:nvPicPr>
          <p:cNvPr id="2" name="Picture 2">
            <a:extLst>
              <a:ext uri="{FF2B5EF4-FFF2-40B4-BE49-F238E27FC236}">
                <a16:creationId xmlns:a16="http://schemas.microsoft.com/office/drawing/2014/main" id="{71FDBF39-E65A-4327-A773-D4643B06F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26" y="1742765"/>
            <a:ext cx="1786854" cy="17868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354 Female Symbol Illustrations &amp; Clip Art - iStock">
            <a:extLst>
              <a:ext uri="{FF2B5EF4-FFF2-40B4-BE49-F238E27FC236}">
                <a16:creationId xmlns:a16="http://schemas.microsoft.com/office/drawing/2014/main" id="{26139020-CA86-46CB-8CCF-779146A966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19"/>
          <a:stretch/>
        </p:blipFill>
        <p:spPr bwMode="auto">
          <a:xfrm>
            <a:off x="1127879" y="1832185"/>
            <a:ext cx="1854777" cy="16948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Male Symbol Images – Browse 1,384,700 Stock Photos, Vectors, and Video |  Adobe Stock">
            <a:extLst>
              <a:ext uri="{FF2B5EF4-FFF2-40B4-BE49-F238E27FC236}">
                <a16:creationId xmlns:a16="http://schemas.microsoft.com/office/drawing/2014/main" id="{93B78BBE-2CFF-444E-AAC8-93F740174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4158" y="1742764"/>
            <a:ext cx="1786854" cy="178685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A3B0156B-F5D1-478E-A013-4F665DC396CC}"/>
              </a:ext>
            </a:extLst>
          </p:cNvPr>
          <p:cNvCxnSpPr>
            <a:cxnSpLocks/>
          </p:cNvCxnSpPr>
          <p:nvPr/>
        </p:nvCxnSpPr>
        <p:spPr>
          <a:xfrm>
            <a:off x="1448790" y="4560125"/>
            <a:ext cx="106877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90D06A3E-AD43-4956-A52A-8C5B99103DBE}"/>
              </a:ext>
            </a:extLst>
          </p:cNvPr>
          <p:cNvCxnSpPr>
            <a:cxnSpLocks/>
          </p:cNvCxnSpPr>
          <p:nvPr/>
        </p:nvCxnSpPr>
        <p:spPr>
          <a:xfrm>
            <a:off x="10105901" y="4546271"/>
            <a:ext cx="97377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E10B0845-CC71-4F1E-A346-6AC6F934B876}"/>
              </a:ext>
            </a:extLst>
          </p:cNvPr>
          <p:cNvCxnSpPr>
            <a:cxnSpLocks/>
          </p:cNvCxnSpPr>
          <p:nvPr/>
        </p:nvCxnSpPr>
        <p:spPr>
          <a:xfrm flipV="1">
            <a:off x="2517569" y="4546271"/>
            <a:ext cx="7588332" cy="1385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6B509A95-C1F7-4FD7-A1B4-F5C81BA9DC96}"/>
              </a:ext>
            </a:extLst>
          </p:cNvPr>
          <p:cNvSpPr txBox="1"/>
          <p:nvPr/>
        </p:nvSpPr>
        <p:spPr>
          <a:xfrm>
            <a:off x="1366498" y="5151931"/>
            <a:ext cx="1377538" cy="369332"/>
          </a:xfrm>
          <a:prstGeom prst="rect">
            <a:avLst/>
          </a:prstGeom>
          <a:noFill/>
        </p:spPr>
        <p:txBody>
          <a:bodyPr wrap="square" rtlCol="0">
            <a:spAutoFit/>
          </a:bodyPr>
          <a:lstStyle/>
          <a:p>
            <a:r>
              <a:rPr lang="en-GB" dirty="0"/>
              <a:t>SHE/HER</a:t>
            </a:r>
          </a:p>
        </p:txBody>
      </p:sp>
      <p:sp>
        <p:nvSpPr>
          <p:cNvPr id="32" name="TextBox 31">
            <a:extLst>
              <a:ext uri="{FF2B5EF4-FFF2-40B4-BE49-F238E27FC236}">
                <a16:creationId xmlns:a16="http://schemas.microsoft.com/office/drawing/2014/main" id="{913A471A-09DC-486F-AF7B-5F001A6F4DD3}"/>
              </a:ext>
            </a:extLst>
          </p:cNvPr>
          <p:cNvSpPr txBox="1"/>
          <p:nvPr/>
        </p:nvSpPr>
        <p:spPr>
          <a:xfrm>
            <a:off x="10105901" y="5151931"/>
            <a:ext cx="1377538" cy="369332"/>
          </a:xfrm>
          <a:prstGeom prst="rect">
            <a:avLst/>
          </a:prstGeom>
          <a:noFill/>
        </p:spPr>
        <p:txBody>
          <a:bodyPr wrap="square" rtlCol="0">
            <a:spAutoFit/>
          </a:bodyPr>
          <a:lstStyle/>
          <a:p>
            <a:r>
              <a:rPr lang="en-GB" dirty="0"/>
              <a:t>HE/HIM</a:t>
            </a:r>
          </a:p>
        </p:txBody>
      </p:sp>
      <p:sp>
        <p:nvSpPr>
          <p:cNvPr id="33" name="TextBox 32">
            <a:extLst>
              <a:ext uri="{FF2B5EF4-FFF2-40B4-BE49-F238E27FC236}">
                <a16:creationId xmlns:a16="http://schemas.microsoft.com/office/drawing/2014/main" id="{BEDAD6D1-75ED-47E2-A104-B215DE9CC6EE}"/>
              </a:ext>
            </a:extLst>
          </p:cNvPr>
          <p:cNvSpPr txBox="1"/>
          <p:nvPr/>
        </p:nvSpPr>
        <p:spPr>
          <a:xfrm>
            <a:off x="5535497" y="5151931"/>
            <a:ext cx="1572683" cy="369332"/>
          </a:xfrm>
          <a:prstGeom prst="rect">
            <a:avLst/>
          </a:prstGeom>
          <a:noFill/>
        </p:spPr>
        <p:txBody>
          <a:bodyPr wrap="square" rtlCol="0">
            <a:spAutoFit/>
          </a:bodyPr>
          <a:lstStyle/>
          <a:p>
            <a:r>
              <a:rPr lang="en-GB" dirty="0"/>
              <a:t>THEY/THEM</a:t>
            </a:r>
          </a:p>
        </p:txBody>
      </p:sp>
    </p:spTree>
    <p:extLst>
      <p:ext uri="{BB962C8B-B14F-4D97-AF65-F5344CB8AC3E}">
        <p14:creationId xmlns:p14="http://schemas.microsoft.com/office/powerpoint/2010/main" val="224336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1780A2-431A-4E6E-8528-64992ED7009E}"/>
              </a:ext>
            </a:extLst>
          </p:cNvPr>
          <p:cNvSpPr>
            <a:spLocks noGrp="1"/>
          </p:cNvSpPr>
          <p:nvPr>
            <p:ph type="title"/>
          </p:nvPr>
        </p:nvSpPr>
        <p:spPr>
          <a:xfrm>
            <a:off x="687046" y="1240714"/>
            <a:ext cx="3873079" cy="4376572"/>
          </a:xfrm>
        </p:spPr>
        <p:txBody>
          <a:bodyPr vert="horz" lIns="82953" tIns="41476" rIns="82953" bIns="41476" rtlCol="0" anchor="ctr">
            <a:normAutofit/>
          </a:bodyPr>
          <a:lstStyle/>
          <a:p>
            <a:pPr defTabSz="829544"/>
            <a:r>
              <a:rPr lang="en-US" sz="4800" kern="1200" dirty="0">
                <a:solidFill>
                  <a:schemeClr val="tx1"/>
                </a:solidFill>
                <a:latin typeface="+mj-lt"/>
                <a:ea typeface="+mj-ea"/>
                <a:cs typeface="+mj-cs"/>
              </a:rPr>
              <a:t>Non – Binary </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0590" y="1"/>
            <a:ext cx="5792695"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4875" y="1"/>
            <a:ext cx="5568409"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 name="Content Placeholder 1">
            <a:extLst>
              <a:ext uri="{FF2B5EF4-FFF2-40B4-BE49-F238E27FC236}">
                <a16:creationId xmlns:a16="http://schemas.microsoft.com/office/drawing/2014/main" id="{7526FDF8-9834-466D-99C6-79BC8182C392}"/>
              </a:ext>
            </a:extLst>
          </p:cNvPr>
          <p:cNvSpPr>
            <a:spLocks noGrp="1"/>
          </p:cNvSpPr>
          <p:nvPr>
            <p:ph idx="1"/>
          </p:nvPr>
        </p:nvSpPr>
        <p:spPr>
          <a:xfrm>
            <a:off x="5989121" y="1137774"/>
            <a:ext cx="4686795" cy="5263025"/>
          </a:xfrm>
        </p:spPr>
        <p:txBody>
          <a:bodyPr vert="horz" lIns="82953" tIns="41476" rIns="82953" bIns="41476" rtlCol="0" anchor="ctr">
            <a:normAutofit/>
          </a:bodyPr>
          <a:lstStyle/>
          <a:p>
            <a:pPr algn="l"/>
            <a:r>
              <a:rPr lang="en-GB" sz="1600" b="0" i="0" dirty="0">
                <a:solidFill>
                  <a:srgbClr val="000000"/>
                </a:solidFill>
                <a:effectLst/>
                <a:latin typeface="Work Sans" panose="020B0604020202020204" pitchFamily="2" charset="0"/>
              </a:rPr>
              <a:t>Non-binary’ is an umbrella term for people who:</a:t>
            </a:r>
          </a:p>
          <a:p>
            <a:pPr algn="l">
              <a:buFont typeface="Arial" panose="020B0604020202020204" pitchFamily="34" charset="0"/>
              <a:buChar char="•"/>
            </a:pPr>
            <a:r>
              <a:rPr lang="en-GB" sz="1600" b="0" i="0" dirty="0">
                <a:solidFill>
                  <a:srgbClr val="000000"/>
                </a:solidFill>
                <a:effectLst/>
                <a:latin typeface="Work Sans" panose="020B0604020202020204" pitchFamily="2" charset="0"/>
              </a:rPr>
              <a:t>don’t solely identify as either male or female</a:t>
            </a:r>
          </a:p>
          <a:p>
            <a:pPr algn="l">
              <a:buFont typeface="Arial" panose="020B0604020202020204" pitchFamily="34" charset="0"/>
              <a:buChar char="•"/>
            </a:pPr>
            <a:r>
              <a:rPr lang="en-GB" sz="1600" b="0" i="0" dirty="0">
                <a:solidFill>
                  <a:srgbClr val="000000"/>
                </a:solidFill>
                <a:effectLst/>
                <a:latin typeface="Work Sans" panose="020B0604020202020204" pitchFamily="2" charset="0"/>
              </a:rPr>
              <a:t>identify as both male and female</a:t>
            </a:r>
          </a:p>
          <a:p>
            <a:pPr algn="l">
              <a:buFont typeface="Arial" panose="020B0604020202020204" pitchFamily="34" charset="0"/>
              <a:buChar char="•"/>
            </a:pPr>
            <a:r>
              <a:rPr lang="en-GB" sz="1600" b="0" i="0" dirty="0">
                <a:solidFill>
                  <a:srgbClr val="000000"/>
                </a:solidFill>
                <a:effectLst/>
                <a:latin typeface="Work Sans" panose="020B0604020202020204" pitchFamily="2" charset="0"/>
              </a:rPr>
              <a:t>identify with another gender</a:t>
            </a:r>
          </a:p>
          <a:p>
            <a:pPr algn="l">
              <a:buFont typeface="Arial" panose="020B0604020202020204" pitchFamily="34" charset="0"/>
              <a:buChar char="•"/>
            </a:pPr>
            <a:r>
              <a:rPr lang="en-GB" sz="1600" b="0" i="0" dirty="0">
                <a:solidFill>
                  <a:srgbClr val="000000"/>
                </a:solidFill>
                <a:effectLst/>
                <a:latin typeface="Work Sans" panose="020B0604020202020204" pitchFamily="2" charset="0"/>
              </a:rPr>
              <a:t>don’t identify with any gender</a:t>
            </a:r>
          </a:p>
          <a:p>
            <a:pPr algn="l">
              <a:buFont typeface="Arial" panose="020B0604020202020204" pitchFamily="34" charset="0"/>
              <a:buChar char="•"/>
            </a:pPr>
            <a:endParaRPr lang="en-GB" sz="1600" b="0" i="0" dirty="0">
              <a:solidFill>
                <a:srgbClr val="000000"/>
              </a:solidFill>
              <a:effectLst/>
              <a:latin typeface="Work Sans" panose="020B0604020202020204" pitchFamily="2" charset="0"/>
            </a:endParaRPr>
          </a:p>
          <a:p>
            <a:pPr algn="l"/>
            <a:r>
              <a:rPr lang="en-GB" sz="1600" b="0" i="0" dirty="0">
                <a:solidFill>
                  <a:srgbClr val="000000"/>
                </a:solidFill>
                <a:effectLst/>
                <a:latin typeface="Work Sans" panose="020B0604020202020204" pitchFamily="2" charset="0"/>
              </a:rPr>
              <a:t>Because the binary terms of ‘male’ and ‘female’ don’t fit, using pronouns such as ‘he’ or ‘she’ might not always be right, so when you talk to someone who’s non-binary try to find a good moment and ask them how they would prefer to be addressed. The person might use ‘they’, ‘he’ or ‘she’ pronouns, something different, or no pronouns at all.</a:t>
            </a:r>
          </a:p>
        </p:txBody>
      </p:sp>
    </p:spTree>
    <p:extLst>
      <p:ext uri="{BB962C8B-B14F-4D97-AF65-F5344CB8AC3E}">
        <p14:creationId xmlns:p14="http://schemas.microsoft.com/office/powerpoint/2010/main" val="2287185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1780A2-431A-4E6E-8528-64992ED7009E}"/>
              </a:ext>
            </a:extLst>
          </p:cNvPr>
          <p:cNvSpPr>
            <a:spLocks noGrp="1"/>
          </p:cNvSpPr>
          <p:nvPr>
            <p:ph type="title"/>
          </p:nvPr>
        </p:nvSpPr>
        <p:spPr>
          <a:xfrm>
            <a:off x="676894" y="1445494"/>
            <a:ext cx="4086971" cy="4376572"/>
          </a:xfrm>
        </p:spPr>
        <p:txBody>
          <a:bodyPr vert="horz" lIns="82953" tIns="41476" rIns="82953" bIns="41476" rtlCol="0" anchor="ctr">
            <a:normAutofit/>
          </a:bodyPr>
          <a:lstStyle/>
          <a:p>
            <a:pPr defTabSz="829544"/>
            <a:r>
              <a:rPr lang="en-US" sz="4400" kern="1200" dirty="0">
                <a:solidFill>
                  <a:schemeClr val="tx1"/>
                </a:solidFill>
                <a:latin typeface="+mj-lt"/>
                <a:ea typeface="+mj-ea"/>
                <a:cs typeface="+mj-cs"/>
              </a:rPr>
              <a:t>Hyper Feminine &amp;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Hyper Masculine</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0590" y="1"/>
            <a:ext cx="5792695"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4875" y="1"/>
            <a:ext cx="5568409"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 name="Content Placeholder 1">
            <a:extLst>
              <a:ext uri="{FF2B5EF4-FFF2-40B4-BE49-F238E27FC236}">
                <a16:creationId xmlns:a16="http://schemas.microsoft.com/office/drawing/2014/main" id="{7526FDF8-9834-466D-99C6-79BC8182C392}"/>
              </a:ext>
            </a:extLst>
          </p:cNvPr>
          <p:cNvSpPr>
            <a:spLocks noGrp="1"/>
          </p:cNvSpPr>
          <p:nvPr>
            <p:ph idx="1"/>
          </p:nvPr>
        </p:nvSpPr>
        <p:spPr>
          <a:xfrm>
            <a:off x="5913913" y="1255487"/>
            <a:ext cx="5029372" cy="4967181"/>
          </a:xfrm>
        </p:spPr>
        <p:txBody>
          <a:bodyPr vert="horz" lIns="82953" tIns="41476" rIns="82953" bIns="41476" rtlCol="0" anchor="ctr">
            <a:normAutofit/>
          </a:bodyPr>
          <a:lstStyle/>
          <a:p>
            <a:pPr defTabSz="829544"/>
            <a:r>
              <a:rPr lang="en-US" sz="1996" b="0" dirty="0">
                <a:solidFill>
                  <a:schemeClr val="bg1"/>
                </a:solidFill>
              </a:rPr>
              <a:t>The Hyper terms relate to the extremes of each end of the binary scale.</a:t>
            </a:r>
          </a:p>
          <a:p>
            <a:pPr defTabSz="829544"/>
            <a:endParaRPr lang="en-US" sz="1996" b="0" dirty="0">
              <a:solidFill>
                <a:schemeClr val="bg1"/>
              </a:solidFill>
              <a:cs typeface="Arial"/>
            </a:endParaRPr>
          </a:p>
          <a:p>
            <a:pPr defTabSz="829544"/>
            <a:r>
              <a:rPr lang="en-US" sz="1996" b="0" dirty="0">
                <a:solidFill>
                  <a:schemeClr val="bg1"/>
                </a:solidFill>
                <a:cs typeface="Arial"/>
              </a:rPr>
              <a:t>These would be individuals who stick rigidly to gender norms or even demonstrate these in their appearances </a:t>
            </a:r>
          </a:p>
          <a:p>
            <a:pPr defTabSz="829544"/>
            <a:endParaRPr lang="en-US" sz="1996" b="0" dirty="0">
              <a:solidFill>
                <a:schemeClr val="bg1"/>
              </a:solidFill>
              <a:cs typeface="Arial"/>
            </a:endParaRPr>
          </a:p>
          <a:p>
            <a:pPr defTabSz="829544"/>
            <a:r>
              <a:rPr lang="en-US" sz="1996" b="0" dirty="0">
                <a:solidFill>
                  <a:schemeClr val="bg1"/>
                </a:solidFill>
                <a:cs typeface="Arial"/>
              </a:rPr>
              <a:t>The easiest ways to image this is Hyper feminine being a “Barbie” with Hyper masculine being “Action Man”</a:t>
            </a:r>
          </a:p>
          <a:p>
            <a:pPr defTabSz="829544"/>
            <a:endParaRPr lang="en-US" sz="1996" b="0" dirty="0">
              <a:solidFill>
                <a:schemeClr val="bg1"/>
              </a:solidFill>
              <a:cs typeface="Arial"/>
            </a:endParaRPr>
          </a:p>
          <a:p>
            <a:pPr defTabSz="829544"/>
            <a:r>
              <a:rPr lang="en-US" sz="1996" b="0" dirty="0">
                <a:solidFill>
                  <a:schemeClr val="bg1"/>
                </a:solidFill>
                <a:cs typeface="Arial"/>
              </a:rPr>
              <a:t>These terms can be offensive and should be avoided as they can diminish an individuals own gender identity as “not being feminine enough”</a:t>
            </a:r>
          </a:p>
        </p:txBody>
      </p:sp>
    </p:spTree>
    <p:extLst>
      <p:ext uri="{BB962C8B-B14F-4D97-AF65-F5344CB8AC3E}">
        <p14:creationId xmlns:p14="http://schemas.microsoft.com/office/powerpoint/2010/main" val="398481783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9A6421-4742-4403-B95C-97305CBF0E29}"/>
              </a:ext>
            </a:extLst>
          </p:cNvPr>
          <p:cNvSpPr>
            <a:spLocks noGrp="1"/>
          </p:cNvSpPr>
          <p:nvPr>
            <p:ph idx="1"/>
          </p:nvPr>
        </p:nvSpPr>
        <p:spPr>
          <a:xfrm>
            <a:off x="590140" y="2007425"/>
            <a:ext cx="10991807" cy="3040084"/>
          </a:xfrm>
        </p:spPr>
        <p:txBody>
          <a:bodyPr/>
          <a:lstStyle/>
          <a:p>
            <a:endParaRPr lang="en-GB" b="0" dirty="0"/>
          </a:p>
          <a:p>
            <a:pPr marL="414772" indent="-414772">
              <a:buFont typeface="Arial" panose="020B0604020202020204" pitchFamily="34" charset="0"/>
              <a:buChar char="•"/>
            </a:pPr>
            <a:r>
              <a:rPr lang="en-GB" dirty="0"/>
              <a:t>Care plans calling for gender specific care professionals – It should not be a case of do they “pass” as Female or Male</a:t>
            </a:r>
          </a:p>
          <a:p>
            <a:pPr marL="414772" indent="-414772">
              <a:buFont typeface="Arial" panose="020B0604020202020204" pitchFamily="34" charset="0"/>
              <a:buChar char="•"/>
            </a:pPr>
            <a:r>
              <a:rPr lang="en-GB" dirty="0"/>
              <a:t>Equal Opportunity Forms – Most still say Male or Female</a:t>
            </a:r>
          </a:p>
          <a:p>
            <a:pPr marL="414772" indent="-414772">
              <a:buFont typeface="Arial" panose="020B0604020202020204" pitchFamily="34" charset="0"/>
              <a:buChar char="•"/>
            </a:pPr>
            <a:r>
              <a:rPr lang="en-GB" dirty="0"/>
              <a:t>Application Forms – Mr/Miss/Mrs or Ms</a:t>
            </a:r>
          </a:p>
          <a:p>
            <a:pPr marL="414772" indent="-414772">
              <a:buFont typeface="Arial" panose="020B0604020202020204" pitchFamily="34" charset="0"/>
              <a:buChar char="•"/>
            </a:pPr>
            <a:r>
              <a:rPr lang="en-GB" dirty="0"/>
              <a:t>Professionalism does not mean to hide someone's personal identity</a:t>
            </a:r>
          </a:p>
          <a:p>
            <a:pPr marL="414772" indent="-414772">
              <a:buFont typeface="Arial" panose="020B0604020202020204" pitchFamily="34" charset="0"/>
              <a:buChar char="•"/>
            </a:pPr>
            <a:r>
              <a:rPr lang="en-GB" dirty="0"/>
              <a:t>Excusing others behaviours because ”They are from a different time” they have been here the whole time and gender has been constantly evolving</a:t>
            </a:r>
          </a:p>
          <a:p>
            <a:pPr marL="414772" indent="-414772">
              <a:buFont typeface="Arial" panose="020B0604020202020204" pitchFamily="34" charset="0"/>
              <a:buChar char="•"/>
            </a:pPr>
            <a:endParaRPr lang="en-GB" sz="2722" b="0" dirty="0"/>
          </a:p>
          <a:p>
            <a:endParaRPr lang="en-GB" dirty="0"/>
          </a:p>
          <a:p>
            <a:endParaRPr lang="en-GB" dirty="0"/>
          </a:p>
        </p:txBody>
      </p:sp>
      <p:sp>
        <p:nvSpPr>
          <p:cNvPr id="3" name="Title 2">
            <a:extLst>
              <a:ext uri="{FF2B5EF4-FFF2-40B4-BE49-F238E27FC236}">
                <a16:creationId xmlns:a16="http://schemas.microsoft.com/office/drawing/2014/main" id="{75B6985A-1A1F-4A8B-912F-99263F3C8D0C}"/>
              </a:ext>
            </a:extLst>
          </p:cNvPr>
          <p:cNvSpPr>
            <a:spLocks noGrp="1"/>
          </p:cNvSpPr>
          <p:nvPr>
            <p:ph type="title"/>
          </p:nvPr>
        </p:nvSpPr>
        <p:spPr/>
        <p:txBody>
          <a:bodyPr/>
          <a:lstStyle/>
          <a:p>
            <a:r>
              <a:rPr lang="en-GB" b="1" dirty="0"/>
              <a:t>How is Social Care behind on Gender and Gender Identity? </a:t>
            </a:r>
          </a:p>
        </p:txBody>
      </p:sp>
    </p:spTree>
    <p:extLst>
      <p:ext uri="{BB962C8B-B14F-4D97-AF65-F5344CB8AC3E}">
        <p14:creationId xmlns:p14="http://schemas.microsoft.com/office/powerpoint/2010/main" val="177718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083A4-9E28-4229-A33B-FBF1817871BE}"/>
              </a:ext>
            </a:extLst>
          </p:cNvPr>
          <p:cNvSpPr>
            <a:spLocks noGrp="1"/>
          </p:cNvSpPr>
          <p:nvPr>
            <p:ph idx="1"/>
          </p:nvPr>
        </p:nvSpPr>
        <p:spPr>
          <a:xfrm>
            <a:off x="590139" y="1892264"/>
            <a:ext cx="10991807" cy="3356630"/>
          </a:xfrm>
        </p:spPr>
        <p:txBody>
          <a:bodyPr/>
          <a:lstStyle/>
          <a:p>
            <a:pPr marL="342900" indent="-342900">
              <a:buFont typeface="Arial" panose="020B0604020202020204" pitchFamily="34" charset="0"/>
              <a:buChar char="•"/>
            </a:pPr>
            <a:r>
              <a:rPr lang="en-GB" dirty="0"/>
              <a:t>Adding pronouns to emails to start a conversation</a:t>
            </a:r>
          </a:p>
          <a:p>
            <a:pPr marL="342900" indent="-342900">
              <a:buFont typeface="Arial" panose="020B0604020202020204" pitchFamily="34" charset="0"/>
              <a:buChar char="•"/>
            </a:pPr>
            <a:r>
              <a:rPr lang="en-GB" dirty="0"/>
              <a:t>Add pronouns to applications forms</a:t>
            </a:r>
          </a:p>
          <a:p>
            <a:pPr marL="342900" indent="-342900">
              <a:buFont typeface="Arial" panose="020B0604020202020204" pitchFamily="34" charset="0"/>
              <a:buChar char="•"/>
            </a:pPr>
            <a:r>
              <a:rPr lang="en-GB" dirty="0"/>
              <a:t>Include more gender options on Equal Ops forms for example – Non Binary, Trans Male, Trans Female </a:t>
            </a:r>
          </a:p>
          <a:p>
            <a:pPr marL="342900" indent="-342900">
              <a:buFont typeface="Arial" panose="020B0604020202020204" pitchFamily="34" charset="0"/>
              <a:buChar char="•"/>
            </a:pPr>
            <a:r>
              <a:rPr lang="en-GB" dirty="0"/>
              <a:t>Learn from your local community. Visit spaces where gender is explored</a:t>
            </a:r>
          </a:p>
          <a:p>
            <a:pPr marL="342900" indent="-342900">
              <a:buFont typeface="Arial" panose="020B0604020202020204" pitchFamily="34" charset="0"/>
              <a:buChar char="•"/>
            </a:pPr>
            <a:r>
              <a:rPr lang="en-GB" dirty="0"/>
              <a:t>Learn some history of gender, you may be more familiar then you think. Perhaps start with people such David Bowie, Annie Lennox and Pete Burns. All of whom have had many discussions on gender</a:t>
            </a:r>
          </a:p>
          <a:p>
            <a:pPr marL="342900" indent="-342900">
              <a:buFont typeface="Arial" panose="020B0604020202020204" pitchFamily="34" charset="0"/>
              <a:buChar char="•"/>
            </a:pPr>
            <a:r>
              <a:rPr lang="en-GB" dirty="0"/>
              <a:t>It is difficult to change habits but try and learn from mistakes. Your not going to understand it straight the way! </a:t>
            </a:r>
          </a:p>
          <a:p>
            <a:pPr marL="342900" indent="-342900">
              <a:buFont typeface="Arial" panose="020B0604020202020204" pitchFamily="34" charset="0"/>
              <a:buChar char="•"/>
            </a:pPr>
            <a:endParaRPr lang="en-GB" dirty="0"/>
          </a:p>
        </p:txBody>
      </p:sp>
      <p:sp>
        <p:nvSpPr>
          <p:cNvPr id="7" name="Title 2">
            <a:extLst>
              <a:ext uri="{FF2B5EF4-FFF2-40B4-BE49-F238E27FC236}">
                <a16:creationId xmlns:a16="http://schemas.microsoft.com/office/drawing/2014/main" id="{A5B461BA-4475-4B5E-85EA-9A22024FAC17}"/>
              </a:ext>
            </a:extLst>
          </p:cNvPr>
          <p:cNvSpPr>
            <a:spLocks noGrp="1"/>
          </p:cNvSpPr>
          <p:nvPr>
            <p:ph type="title"/>
          </p:nvPr>
        </p:nvSpPr>
        <p:spPr>
          <a:xfrm>
            <a:off x="590140" y="984522"/>
            <a:ext cx="10995429" cy="420596"/>
          </a:xfrm>
        </p:spPr>
        <p:txBody>
          <a:bodyPr/>
          <a:lstStyle/>
          <a:p>
            <a:r>
              <a:rPr lang="en-GB" b="1" dirty="0"/>
              <a:t>How can we start the changes? </a:t>
            </a:r>
          </a:p>
        </p:txBody>
      </p:sp>
    </p:spTree>
    <p:extLst>
      <p:ext uri="{BB962C8B-B14F-4D97-AF65-F5344CB8AC3E}">
        <p14:creationId xmlns:p14="http://schemas.microsoft.com/office/powerpoint/2010/main" val="346442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AD4BF4-92A2-4A7B-9233-2762346B19EF}"/>
              </a:ext>
            </a:extLst>
          </p:cNvPr>
          <p:cNvSpPr>
            <a:spLocks noGrp="1"/>
          </p:cNvSpPr>
          <p:nvPr>
            <p:ph idx="1"/>
          </p:nvPr>
        </p:nvSpPr>
        <p:spPr>
          <a:xfrm>
            <a:off x="1718653" y="1509864"/>
            <a:ext cx="8755915" cy="4702733"/>
          </a:xfrm>
        </p:spPr>
        <p:txBody>
          <a:bodyPr lIns="0" tIns="0" rIns="0" bIns="0" anchor="t"/>
          <a:lstStyle/>
          <a:p>
            <a:r>
              <a:rPr lang="en-GB">
                <a:cs typeface="Arial"/>
              </a:rPr>
              <a:t>Inspired To Care took part in celebrating this years Pride event in Leicester which was a fun way of showing how inclusive the Leicestershire County Council and social care are as an employer and sector. We asked our colleagues if they would like to be included and we had a lot of interest in taking part. </a:t>
            </a:r>
          </a:p>
          <a:p>
            <a:endParaRPr lang="en-GB">
              <a:cs typeface="Arial"/>
            </a:endParaRPr>
          </a:p>
        </p:txBody>
      </p:sp>
      <p:sp>
        <p:nvSpPr>
          <p:cNvPr id="3" name="Title 2">
            <a:extLst>
              <a:ext uri="{FF2B5EF4-FFF2-40B4-BE49-F238E27FC236}">
                <a16:creationId xmlns:a16="http://schemas.microsoft.com/office/drawing/2014/main" id="{CF7483A2-55FB-4968-9820-8DEDA12F905D}"/>
              </a:ext>
            </a:extLst>
          </p:cNvPr>
          <p:cNvSpPr>
            <a:spLocks noGrp="1"/>
          </p:cNvSpPr>
          <p:nvPr>
            <p:ph type="title"/>
          </p:nvPr>
        </p:nvSpPr>
        <p:spPr/>
        <p:txBody>
          <a:bodyPr lIns="0" tIns="0" rIns="0" bIns="0" anchor="t"/>
          <a:lstStyle/>
          <a:p>
            <a:r>
              <a:rPr lang="en-GB">
                <a:cs typeface="Arial"/>
              </a:rPr>
              <a:t>Support Local Events </a:t>
            </a:r>
            <a:endParaRPr lang="en-GB"/>
          </a:p>
        </p:txBody>
      </p:sp>
      <p:pic>
        <p:nvPicPr>
          <p:cNvPr id="4" name="Picture 4" descr="Chart&#10;&#10;Description automatically generated">
            <a:extLst>
              <a:ext uri="{FF2B5EF4-FFF2-40B4-BE49-F238E27FC236}">
                <a16:creationId xmlns:a16="http://schemas.microsoft.com/office/drawing/2014/main" id="{6C4B55B8-07FD-42B5-A258-4EF3D44845AA}"/>
              </a:ext>
            </a:extLst>
          </p:cNvPr>
          <p:cNvPicPr>
            <a:picLocks noChangeAspect="1"/>
          </p:cNvPicPr>
          <p:nvPr/>
        </p:nvPicPr>
        <p:blipFill>
          <a:blip r:embed="rId2"/>
          <a:stretch>
            <a:fillRect/>
          </a:stretch>
        </p:blipFill>
        <p:spPr>
          <a:xfrm>
            <a:off x="2271565" y="2894191"/>
            <a:ext cx="3473465" cy="3461829"/>
          </a:xfrm>
          <a:prstGeom prst="rect">
            <a:avLst/>
          </a:prstGeom>
        </p:spPr>
      </p:pic>
      <p:pic>
        <p:nvPicPr>
          <p:cNvPr id="5" name="Picture 5">
            <a:extLst>
              <a:ext uri="{FF2B5EF4-FFF2-40B4-BE49-F238E27FC236}">
                <a16:creationId xmlns:a16="http://schemas.microsoft.com/office/drawing/2014/main" id="{C8BD20C6-CE06-471C-96EE-03538E0C471B}"/>
              </a:ext>
            </a:extLst>
          </p:cNvPr>
          <p:cNvPicPr>
            <a:picLocks noChangeAspect="1"/>
          </p:cNvPicPr>
          <p:nvPr/>
        </p:nvPicPr>
        <p:blipFill>
          <a:blip r:embed="rId3"/>
          <a:stretch>
            <a:fillRect/>
          </a:stretch>
        </p:blipFill>
        <p:spPr>
          <a:xfrm>
            <a:off x="6455670" y="2894191"/>
            <a:ext cx="3473465" cy="3461829"/>
          </a:xfrm>
          <a:prstGeom prst="rect">
            <a:avLst/>
          </a:prstGeom>
        </p:spPr>
      </p:pic>
    </p:spTree>
    <p:extLst>
      <p:ext uri="{BB962C8B-B14F-4D97-AF65-F5344CB8AC3E}">
        <p14:creationId xmlns:p14="http://schemas.microsoft.com/office/powerpoint/2010/main" val="3930353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749</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Work Sans</vt:lpstr>
      <vt:lpstr>Office Theme</vt:lpstr>
      <vt:lpstr>Gender Identity In  Social Care</vt:lpstr>
      <vt:lpstr>PowerPoint Presentation</vt:lpstr>
      <vt:lpstr>What is Gender?</vt:lpstr>
      <vt:lpstr>The Gender Spectrum</vt:lpstr>
      <vt:lpstr>Non – Binary </vt:lpstr>
      <vt:lpstr>Hyper Feminine &amp;  Hyper Masculine</vt:lpstr>
      <vt:lpstr>How is Social Care behind on Gender and Gender Identity? </vt:lpstr>
      <vt:lpstr>How can we start the changes? </vt:lpstr>
      <vt:lpstr>Support Local Events </vt:lpstr>
      <vt:lpstr>PowerPoint Presentation</vt:lpstr>
      <vt:lpstr>Follow our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Identity In  Social Care</dc:title>
  <dc:creator>David Preece</dc:creator>
  <cp:lastModifiedBy>David Preece</cp:lastModifiedBy>
  <cp:revision>25</cp:revision>
  <dcterms:created xsi:type="dcterms:W3CDTF">2022-04-19T12:08:16Z</dcterms:created>
  <dcterms:modified xsi:type="dcterms:W3CDTF">2023-06-07T08:13:45Z</dcterms:modified>
</cp:coreProperties>
</file>