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7"/>
  </p:notesMasterIdLst>
  <p:sldIdLst>
    <p:sldId id="256" r:id="rId2"/>
    <p:sldId id="268" r:id="rId3"/>
    <p:sldId id="258" r:id="rId4"/>
    <p:sldId id="264" r:id="rId5"/>
    <p:sldId id="266" r:id="rId6"/>
    <p:sldId id="269" r:id="rId7"/>
    <p:sldId id="263" r:id="rId8"/>
    <p:sldId id="267" r:id="rId9"/>
    <p:sldId id="270" r:id="rId10"/>
    <p:sldId id="273" r:id="rId11"/>
    <p:sldId id="274" r:id="rId12"/>
    <p:sldId id="260" r:id="rId13"/>
    <p:sldId id="261" r:id="rId14"/>
    <p:sldId id="262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575"/>
  </p:normalViewPr>
  <p:slideViewPr>
    <p:cSldViewPr snapToGrid="0" snapToObjects="1">
      <p:cViewPr varScale="1">
        <p:scale>
          <a:sx n="68" d="100"/>
          <a:sy n="68" d="100"/>
        </p:scale>
        <p:origin x="4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zi Smith-Young" userId="20424ce50a73a145" providerId="LiveId" clId="{D7ED4922-F1DC-4021-9DBD-EAF26DBB9742}"/>
    <pc:docChg chg="modSld">
      <pc:chgData name="Lizzi Smith-Young" userId="20424ce50a73a145" providerId="LiveId" clId="{D7ED4922-F1DC-4021-9DBD-EAF26DBB9742}" dt="2023-11-14T11:06:35.489" v="5" actId="20577"/>
      <pc:docMkLst>
        <pc:docMk/>
      </pc:docMkLst>
      <pc:sldChg chg="modSp mod">
        <pc:chgData name="Lizzi Smith-Young" userId="20424ce50a73a145" providerId="LiveId" clId="{D7ED4922-F1DC-4021-9DBD-EAF26DBB9742}" dt="2023-11-14T11:06:35.489" v="5" actId="20577"/>
        <pc:sldMkLst>
          <pc:docMk/>
          <pc:sldMk cId="1060067407" sldId="263"/>
        </pc:sldMkLst>
        <pc:graphicFrameChg chg="modGraphic">
          <ac:chgData name="Lizzi Smith-Young" userId="20424ce50a73a145" providerId="LiveId" clId="{D7ED4922-F1DC-4021-9DBD-EAF26DBB9742}" dt="2023-11-14T11:06:35.489" v="5" actId="20577"/>
          <ac:graphicFrameMkLst>
            <pc:docMk/>
            <pc:sldMk cId="1060067407" sldId="263"/>
            <ac:graphicFrameMk id="5" creationId="{705F887A-DB3E-409F-977F-C8A4A7191F8F}"/>
          </ac:graphicFrameMkLst>
        </pc:graphicFrameChg>
      </pc:sldChg>
    </pc:docChg>
  </pc:docChgLst>
  <pc:docChgLst>
    <pc:chgData name="Lizzi Smith-Young" userId="20424ce50a73a145" providerId="LiveId" clId="{957CCD2A-A311-4AB1-9B20-E8B4F3601FE8}"/>
    <pc:docChg chg="undo custSel addSld delSld modSld">
      <pc:chgData name="Lizzi Smith-Young" userId="20424ce50a73a145" providerId="LiveId" clId="{957CCD2A-A311-4AB1-9B20-E8B4F3601FE8}" dt="2023-01-30T15:42:04.268" v="803" actId="2711"/>
      <pc:docMkLst>
        <pc:docMk/>
      </pc:docMkLst>
      <pc:sldChg chg="delSp modSp mod">
        <pc:chgData name="Lizzi Smith-Young" userId="20424ce50a73a145" providerId="LiveId" clId="{957CCD2A-A311-4AB1-9B20-E8B4F3601FE8}" dt="2023-01-30T15:08:29.829" v="40" actId="1076"/>
        <pc:sldMkLst>
          <pc:docMk/>
          <pc:sldMk cId="2251040309" sldId="268"/>
        </pc:sldMkLst>
        <pc:spChg chg="mod">
          <ac:chgData name="Lizzi Smith-Young" userId="20424ce50a73a145" providerId="LiveId" clId="{957CCD2A-A311-4AB1-9B20-E8B4F3601FE8}" dt="2023-01-30T15:08:29.298" v="39" actId="1076"/>
          <ac:spMkLst>
            <pc:docMk/>
            <pc:sldMk cId="2251040309" sldId="268"/>
            <ac:spMk id="10" creationId="{002F3173-C284-2281-186A-EB80B706FEEC}"/>
          </ac:spMkLst>
        </pc:spChg>
        <pc:picChg chg="mod">
          <ac:chgData name="Lizzi Smith-Young" userId="20424ce50a73a145" providerId="LiveId" clId="{957CCD2A-A311-4AB1-9B20-E8B4F3601FE8}" dt="2023-01-30T15:08:29.829" v="40" actId="1076"/>
          <ac:picMkLst>
            <pc:docMk/>
            <pc:sldMk cId="2251040309" sldId="268"/>
            <ac:picMk id="4" creationId="{00000000-0000-0000-0000-000000000000}"/>
          </ac:picMkLst>
        </pc:picChg>
        <pc:picChg chg="del">
          <ac:chgData name="Lizzi Smith-Young" userId="20424ce50a73a145" providerId="LiveId" clId="{957CCD2A-A311-4AB1-9B20-E8B4F3601FE8}" dt="2023-01-30T15:07:49.256" v="0" actId="478"/>
          <ac:picMkLst>
            <pc:docMk/>
            <pc:sldMk cId="2251040309" sldId="268"/>
            <ac:picMk id="6" creationId="{55F6ADD5-E782-DDA5-F435-FFD75458477D}"/>
          </ac:picMkLst>
        </pc:picChg>
        <pc:picChg chg="mod">
          <ac:chgData name="Lizzi Smith-Young" userId="20424ce50a73a145" providerId="LiveId" clId="{957CCD2A-A311-4AB1-9B20-E8B4F3601FE8}" dt="2023-01-30T15:08:23.484" v="38" actId="1076"/>
          <ac:picMkLst>
            <pc:docMk/>
            <pc:sldMk cId="2251040309" sldId="268"/>
            <ac:picMk id="8" creationId="{BA7CC5E4-9ACB-95D9-31E3-C98B3764B79C}"/>
          </ac:picMkLst>
        </pc:picChg>
      </pc:sldChg>
      <pc:sldChg chg="modSp mod">
        <pc:chgData name="Lizzi Smith-Young" userId="20424ce50a73a145" providerId="LiveId" clId="{957CCD2A-A311-4AB1-9B20-E8B4F3601FE8}" dt="2023-01-30T15:33:57.669" v="684" actId="20577"/>
        <pc:sldMkLst>
          <pc:docMk/>
          <pc:sldMk cId="4140800307" sldId="273"/>
        </pc:sldMkLst>
        <pc:spChg chg="mod">
          <ac:chgData name="Lizzi Smith-Young" userId="20424ce50a73a145" providerId="LiveId" clId="{957CCD2A-A311-4AB1-9B20-E8B4F3601FE8}" dt="2023-01-30T15:33:57.669" v="684" actId="20577"/>
          <ac:spMkLst>
            <pc:docMk/>
            <pc:sldMk cId="4140800307" sldId="273"/>
            <ac:spMk id="3" creationId="{00000000-0000-0000-0000-000000000000}"/>
          </ac:spMkLst>
        </pc:spChg>
      </pc:sldChg>
      <pc:sldChg chg="new del">
        <pc:chgData name="Lizzi Smith-Young" userId="20424ce50a73a145" providerId="LiveId" clId="{957CCD2A-A311-4AB1-9B20-E8B4F3601FE8}" dt="2023-01-30T15:11:00.294" v="47" actId="47"/>
        <pc:sldMkLst>
          <pc:docMk/>
          <pc:sldMk cId="1055785596" sldId="274"/>
        </pc:sldMkLst>
      </pc:sldChg>
      <pc:sldChg chg="modSp add mod">
        <pc:chgData name="Lizzi Smith-Young" userId="20424ce50a73a145" providerId="LiveId" clId="{957CCD2A-A311-4AB1-9B20-E8B4F3601FE8}" dt="2023-01-30T15:42:04.268" v="803" actId="2711"/>
        <pc:sldMkLst>
          <pc:docMk/>
          <pc:sldMk cId="3710398558" sldId="274"/>
        </pc:sldMkLst>
        <pc:spChg chg="mod">
          <ac:chgData name="Lizzi Smith-Young" userId="20424ce50a73a145" providerId="LiveId" clId="{957CCD2A-A311-4AB1-9B20-E8B4F3601FE8}" dt="2023-01-30T15:37:36.395" v="735" actId="1076"/>
          <ac:spMkLst>
            <pc:docMk/>
            <pc:sldMk cId="3710398558" sldId="274"/>
            <ac:spMk id="2" creationId="{00000000-0000-0000-0000-000000000000}"/>
          </ac:spMkLst>
        </pc:spChg>
        <pc:spChg chg="mod">
          <ac:chgData name="Lizzi Smith-Young" userId="20424ce50a73a145" providerId="LiveId" clId="{957CCD2A-A311-4AB1-9B20-E8B4F3601FE8}" dt="2023-01-30T15:42:04.268" v="803" actId="2711"/>
          <ac:spMkLst>
            <pc:docMk/>
            <pc:sldMk cId="3710398558" sldId="274"/>
            <ac:spMk id="3" creationId="{00000000-0000-0000-0000-000000000000}"/>
          </ac:spMkLst>
        </pc:spChg>
        <pc:picChg chg="mod">
          <ac:chgData name="Lizzi Smith-Young" userId="20424ce50a73a145" providerId="LiveId" clId="{957CCD2A-A311-4AB1-9B20-E8B4F3601FE8}" dt="2023-01-30T15:14:56.187" v="170" actId="1076"/>
          <ac:picMkLst>
            <pc:docMk/>
            <pc:sldMk cId="3710398558" sldId="274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04F35-2CA7-3342-88FB-018F1E6C78A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6054C-9691-DD4D-AD08-2CF4081D1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3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6054C-9691-DD4D-AD08-2CF4081D17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0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59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eelstowork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wheelstowork.ne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2" y="0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493296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Welcome to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781" y="1672391"/>
            <a:ext cx="9984041" cy="4235918"/>
          </a:xfrm>
        </p:spPr>
        <p:txBody>
          <a:bodyPr>
            <a:normAutofit fontScale="92500" lnSpcReduction="20000"/>
          </a:bodyPr>
          <a:lstStyle/>
          <a:p>
            <a:endParaRPr lang="en-US" sz="2400" cap="none" dirty="0"/>
          </a:p>
          <a:p>
            <a:endParaRPr lang="en-US" sz="2400" cap="none" dirty="0"/>
          </a:p>
          <a:p>
            <a:endParaRPr lang="en-US" sz="2400" cap="none" dirty="0"/>
          </a:p>
          <a:p>
            <a:endParaRPr lang="en-US" sz="2400" cap="none" dirty="0"/>
          </a:p>
          <a:p>
            <a:endParaRPr lang="en-US" sz="3200" cap="none" dirty="0"/>
          </a:p>
          <a:p>
            <a:endParaRPr lang="en-US" sz="3200" cap="none" dirty="0"/>
          </a:p>
          <a:p>
            <a:r>
              <a:rPr lang="en-US" sz="4000" cap="none" dirty="0">
                <a:latin typeface="+mj-lt"/>
              </a:rPr>
              <a:t>SILVERSTONE</a:t>
            </a:r>
            <a:br>
              <a:rPr lang="en-US" sz="2400" cap="none" dirty="0"/>
            </a:br>
            <a:endParaRPr lang="en-US" sz="2400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1672391"/>
            <a:ext cx="7667625" cy="26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1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2" y="0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09" y="897956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Working with the Care industry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4732" y="1931469"/>
            <a:ext cx="8581293" cy="3839136"/>
          </a:xfrm>
        </p:spPr>
        <p:txBody>
          <a:bodyPr>
            <a:normAutofit fontScale="85000" lnSpcReduction="10000"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The most cost-effective form of licensed, independent transport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More convenient transport option for international candidates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Insurance cover includes travelling from client to client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Reliable - all scooters are regularly serviced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Travel to clients more efficiently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Easy to parking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Top box can be fitted for more storage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Cost efficient for both carer and company </a:t>
            </a:r>
          </a:p>
          <a:p>
            <a:pPr algn="l"/>
            <a:endParaRPr lang="en-US" sz="2400" cap="none" dirty="0"/>
          </a:p>
          <a:p>
            <a:pPr algn="l"/>
            <a:endParaRPr lang="en-US" sz="2400" cap="none" dirty="0"/>
          </a:p>
          <a:p>
            <a:pPr marL="285750" indent="-285750" algn="l">
              <a:buFont typeface="Arial" charset="0"/>
              <a:buChar char="•"/>
            </a:pPr>
            <a:endParaRPr lang="en-US" sz="2400" cap="none" dirty="0"/>
          </a:p>
          <a:p>
            <a:pPr marL="285750" indent="-285750" algn="l">
              <a:buFont typeface="Arial" charset="0"/>
              <a:buChar char="•"/>
            </a:pPr>
            <a:endParaRPr lang="en-US" sz="2400" cap="none" dirty="0"/>
          </a:p>
          <a:p>
            <a:pPr marL="285750" indent="-285750" algn="l">
              <a:buFont typeface="Arial" charset="0"/>
              <a:buChar char="•"/>
            </a:pP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414080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40" y="0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06" y="203019"/>
            <a:ext cx="12023188" cy="68579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Testimonial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668" y="1091836"/>
            <a:ext cx="11262663" cy="4431633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96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In what way has the scooter helped you get to work?</a:t>
            </a:r>
            <a:endParaRPr lang="en-GB" sz="9600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l"/>
            <a:r>
              <a:rPr lang="en-GB" sz="8000" cap="none" dirty="0">
                <a:solidFill>
                  <a:srgbClr val="212121"/>
                </a:solidFill>
                <a:ea typeface="Calibri" panose="020F0502020204030204" pitchFamily="34" charset="0"/>
              </a:rPr>
              <a:t>H</a:t>
            </a:r>
            <a:r>
              <a:rPr lang="en-GB" sz="8000" cap="none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aving a scooter has helped me travel to work easier and cheaper than using public transport .</a:t>
            </a:r>
            <a:endParaRPr lang="en-GB" sz="8000" cap="none" dirty="0">
              <a:effectLst/>
              <a:ea typeface="Calibri" panose="020F0502020204030204" pitchFamily="34" charset="0"/>
            </a:endParaRPr>
          </a:p>
          <a:p>
            <a:pPr algn="l"/>
            <a:r>
              <a:rPr lang="en-GB" sz="8000" cap="none" dirty="0">
                <a:solidFill>
                  <a:srgbClr val="212121"/>
                </a:solidFill>
                <a:ea typeface="Calibri" panose="020F0502020204030204" pitchFamily="34" charset="0"/>
              </a:rPr>
              <a:t>Y</a:t>
            </a:r>
            <a:r>
              <a:rPr lang="en-GB" sz="8000" cap="none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ou’re a reliable company to rent from and always bring good scooters, keeping them in a high standard. </a:t>
            </a:r>
          </a:p>
          <a:p>
            <a:pPr algn="l"/>
            <a:r>
              <a:rPr lang="en-GB" sz="8000" cap="none" dirty="0">
                <a:solidFill>
                  <a:srgbClr val="212121"/>
                </a:solidFill>
                <a:ea typeface="Calibri" panose="020F0502020204030204" pitchFamily="34" charset="0"/>
              </a:rPr>
              <a:t>W</a:t>
            </a:r>
            <a:r>
              <a:rPr lang="en-GB" sz="8000" cap="none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hen a service is due you always swap the scooter to ensure </a:t>
            </a:r>
            <a:r>
              <a:rPr lang="en-GB" sz="8000" cap="none" dirty="0">
                <a:solidFill>
                  <a:srgbClr val="212121"/>
                </a:solidFill>
                <a:ea typeface="Calibri" panose="020F0502020204030204" pitchFamily="34" charset="0"/>
              </a:rPr>
              <a:t>I</a:t>
            </a:r>
            <a:r>
              <a:rPr lang="en-GB" sz="8000" cap="none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 can continue my day as </a:t>
            </a:r>
            <a:r>
              <a:rPr lang="en-GB" sz="8000" cap="none" dirty="0">
                <a:solidFill>
                  <a:srgbClr val="212121"/>
                </a:solidFill>
                <a:ea typeface="Calibri" panose="020F0502020204030204" pitchFamily="34" charset="0"/>
              </a:rPr>
              <a:t>I</a:t>
            </a:r>
            <a:r>
              <a:rPr lang="en-GB" sz="8000" cap="none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 need to. </a:t>
            </a:r>
            <a:r>
              <a:rPr lang="en-GB" sz="80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 </a:t>
            </a:r>
            <a:endParaRPr lang="en-GB" sz="8000" dirty="0">
              <a:effectLst/>
              <a:ea typeface="Calibri" panose="020F0502020204030204" pitchFamily="34" charset="0"/>
            </a:endParaRPr>
          </a:p>
          <a:p>
            <a:pPr algn="l"/>
            <a:r>
              <a:rPr lang="en-GB" sz="96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How did you travel before you had the W2W scooter?</a:t>
            </a:r>
          </a:p>
          <a:p>
            <a:pPr algn="l"/>
            <a:r>
              <a:rPr lang="en-GB" sz="8000" cap="none" dirty="0">
                <a:solidFill>
                  <a:srgbClr val="212121"/>
                </a:solidFill>
                <a:ea typeface="Calibri" panose="020F0502020204030204" pitchFamily="34" charset="0"/>
              </a:rPr>
              <a:t>I </a:t>
            </a:r>
            <a:r>
              <a:rPr lang="en-GB" sz="8000" cap="none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used my own scooter, but it was continuously breaking down and causing me to be late or needing to be repaired.  I</a:t>
            </a:r>
            <a:r>
              <a:rPr lang="en-GB" sz="8000" cap="none" dirty="0">
                <a:solidFill>
                  <a:srgbClr val="212121"/>
                </a:solidFill>
                <a:ea typeface="Calibri" panose="020F0502020204030204" pitchFamily="34" charset="0"/>
              </a:rPr>
              <a:t>t was</a:t>
            </a:r>
            <a:r>
              <a:rPr lang="en-GB" sz="8000" cap="none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 costing me more money than it does to rent regularly from you. </a:t>
            </a:r>
          </a:p>
          <a:p>
            <a:r>
              <a:rPr lang="en-GB" sz="9600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Carly - current customer and carer </a:t>
            </a:r>
            <a:endParaRPr lang="en-GB" sz="9600" dirty="0">
              <a:effectLst/>
              <a:ea typeface="Calibri" panose="020F0502020204030204" pitchFamily="34" charset="0"/>
            </a:endParaRPr>
          </a:p>
          <a:p>
            <a:r>
              <a:rPr lang="en-GB" sz="45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4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4500" dirty="0">
              <a:solidFill>
                <a:srgbClr val="21212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US" sz="2400" cap="none" dirty="0"/>
          </a:p>
          <a:p>
            <a:pPr marL="285750" indent="-285750" algn="l">
              <a:buFont typeface="Arial" charset="0"/>
              <a:buChar char="•"/>
            </a:pPr>
            <a:endParaRPr lang="en-US" sz="2400" cap="none" dirty="0"/>
          </a:p>
          <a:p>
            <a:pPr marL="285750" indent="-285750" algn="l">
              <a:buFont typeface="Arial" charset="0"/>
              <a:buChar char="•"/>
            </a:pPr>
            <a:endParaRPr lang="en-US" sz="2400" cap="none" dirty="0"/>
          </a:p>
          <a:p>
            <a:pPr marL="285750" indent="-285750" algn="l">
              <a:buFont typeface="Arial" charset="0"/>
              <a:buChar char="•"/>
            </a:pP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371039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2" y="0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493296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OTHER INFORMATION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781" y="1672391"/>
            <a:ext cx="9984041" cy="4235918"/>
          </a:xfrm>
        </p:spPr>
        <p:txBody>
          <a:bodyPr>
            <a:norm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Funding can be sought through charities, local authorities, Jobcentre Plus and other organisations to assist with the CBT and/or rental payments either in part or full.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Potential to use </a:t>
            </a:r>
            <a:r>
              <a:rPr lang="en-US" sz="2400" b="1" cap="none" dirty="0"/>
              <a:t>Flexible Support Fund </a:t>
            </a:r>
            <a:r>
              <a:rPr lang="en-US" sz="2400" cap="none" dirty="0"/>
              <a:t>through JCP.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en-US" sz="2400" cap="none" dirty="0"/>
              <a:t>Rentals of over four months include delivery.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en-US" sz="2400" cap="none" dirty="0"/>
              <a:t>There is no maximum hire period.</a:t>
            </a:r>
          </a:p>
          <a:p>
            <a:pPr marL="285750" lvl="0" indent="-285750" algn="l">
              <a:buFont typeface="Arial" charset="0"/>
              <a:buChar char="•"/>
            </a:pPr>
            <a:r>
              <a:rPr lang="en-US" sz="2400" cap="none" dirty="0"/>
              <a:t>A typical application can take between 2 to 7 working days.</a:t>
            </a:r>
          </a:p>
        </p:txBody>
      </p:sp>
    </p:spTree>
    <p:extLst>
      <p:ext uri="{BB962C8B-B14F-4D97-AF65-F5344CB8AC3E}">
        <p14:creationId xmlns:p14="http://schemas.microsoft.com/office/powerpoint/2010/main" val="140373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2" y="0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493296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CONTACT Wheels to Work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781" y="1672391"/>
            <a:ext cx="9984041" cy="4235918"/>
          </a:xfrm>
        </p:spPr>
        <p:txBody>
          <a:bodyPr>
            <a:normAutofit lnSpcReduction="10000"/>
          </a:bodyPr>
          <a:lstStyle/>
          <a:p>
            <a:r>
              <a:rPr lang="en-US" sz="2000" cap="none" dirty="0"/>
              <a:t>Wheels to Work Silverstone</a:t>
            </a:r>
          </a:p>
          <a:p>
            <a:r>
              <a:rPr lang="en-US" sz="2000" cap="none" dirty="0"/>
              <a:t>Unit 18 Silverstone Park</a:t>
            </a:r>
          </a:p>
          <a:p>
            <a:r>
              <a:rPr lang="en-US" sz="2000" cap="none" dirty="0"/>
              <a:t>Silverstone Circuit</a:t>
            </a:r>
          </a:p>
          <a:p>
            <a:r>
              <a:rPr lang="en-US" sz="2000" cap="none" dirty="0"/>
              <a:t>NN12 8TL</a:t>
            </a:r>
          </a:p>
          <a:p>
            <a:r>
              <a:rPr lang="en-US" sz="2000" u="sng" cap="none" dirty="0">
                <a:solidFill>
                  <a:srgbClr val="C00000"/>
                </a:solidFill>
                <a:hlinkClick r:id="rId3"/>
              </a:rPr>
              <a:t>www.wheelstowork.net</a:t>
            </a:r>
            <a:r>
              <a:rPr lang="en-US" sz="2000" u="sng" cap="none" dirty="0">
                <a:solidFill>
                  <a:srgbClr val="C00000"/>
                </a:solidFill>
              </a:rPr>
              <a:t> </a:t>
            </a:r>
            <a:endParaRPr lang="en-US" sz="2000" cap="none" dirty="0">
              <a:solidFill>
                <a:srgbClr val="C00000"/>
              </a:solidFill>
            </a:endParaRPr>
          </a:p>
          <a:p>
            <a:r>
              <a:rPr lang="en-US" sz="2000" u="sng" cap="none" dirty="0">
                <a:solidFill>
                  <a:srgbClr val="C00000"/>
                </a:solidFill>
                <a:hlinkClick r:id="rId4"/>
              </a:rPr>
              <a:t>info@wheelstowork.net</a:t>
            </a:r>
            <a:r>
              <a:rPr lang="en-US" sz="2000" u="sng" cap="none" dirty="0">
                <a:solidFill>
                  <a:srgbClr val="C00000"/>
                </a:solidFill>
              </a:rPr>
              <a:t> </a:t>
            </a:r>
            <a:endParaRPr lang="en-US" sz="2000" cap="none" dirty="0">
              <a:solidFill>
                <a:srgbClr val="C00000"/>
              </a:solidFill>
            </a:endParaRPr>
          </a:p>
          <a:p>
            <a:r>
              <a:rPr lang="en-US" sz="2000" cap="none" dirty="0"/>
              <a:t>01327 857213</a:t>
            </a:r>
          </a:p>
          <a:p>
            <a:r>
              <a:rPr lang="en-US" sz="2000" cap="none" dirty="0"/>
              <a:t>Not-for-Profit, Private Limited Company by Guarantee, 12522995</a:t>
            </a:r>
            <a:br>
              <a:rPr lang="en-US" sz="2000" cap="none" dirty="0"/>
            </a:br>
            <a:r>
              <a:rPr lang="en-US" sz="2000" cap="none" dirty="0"/>
              <a:t>Regulated by the FCA, FRN 926521</a:t>
            </a:r>
          </a:p>
          <a:p>
            <a:pPr marL="285750" lvl="0" indent="-285750" algn="l">
              <a:buFont typeface="Arial" charset="0"/>
              <a:buChar char="•"/>
            </a:pPr>
            <a:endParaRPr lang="en-US" sz="2000" cap="none" dirty="0"/>
          </a:p>
        </p:txBody>
      </p:sp>
    </p:spTree>
    <p:extLst>
      <p:ext uri="{BB962C8B-B14F-4D97-AF65-F5344CB8AC3E}">
        <p14:creationId xmlns:p14="http://schemas.microsoft.com/office/powerpoint/2010/main" val="38393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87" y="361350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493296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Wheels to work Silverstone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781" y="1672391"/>
            <a:ext cx="9984041" cy="4235918"/>
          </a:xfrm>
        </p:spPr>
        <p:txBody>
          <a:bodyPr>
            <a:normAutofit/>
          </a:bodyPr>
          <a:lstStyle/>
          <a:p>
            <a:br>
              <a:rPr lang="en-US" sz="2400" cap="none" dirty="0"/>
            </a:br>
            <a:endParaRPr lang="en-US" sz="2400" cap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22" y="3956873"/>
            <a:ext cx="2971156" cy="20744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95" y="1532101"/>
            <a:ext cx="2141837" cy="2141837"/>
          </a:xfrm>
          <a:prstGeom prst="rect">
            <a:avLst/>
          </a:prstGeom>
        </p:spPr>
      </p:pic>
      <p:pic>
        <p:nvPicPr>
          <p:cNvPr id="9" name="Picture 8" descr="A person riding a motorcycle&#10;&#10;Description automatically generated with medium confidence">
            <a:extLst>
              <a:ext uri="{FF2B5EF4-FFF2-40B4-BE49-F238E27FC236}">
                <a16:creationId xmlns:a16="http://schemas.microsoft.com/office/drawing/2014/main" id="{43D99D23-550D-4BCE-25D9-8BF4EB4D0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27" y="1369723"/>
            <a:ext cx="1815470" cy="2420627"/>
          </a:xfrm>
          <a:prstGeom prst="rect">
            <a:avLst/>
          </a:prstGeom>
        </p:spPr>
      </p:pic>
      <p:pic>
        <p:nvPicPr>
          <p:cNvPr id="11" name="Picture 10" descr="A person on a scooter&#10;&#10;Description automatically generated with medium confidence">
            <a:extLst>
              <a:ext uri="{FF2B5EF4-FFF2-40B4-BE49-F238E27FC236}">
                <a16:creationId xmlns:a16="http://schemas.microsoft.com/office/drawing/2014/main" id="{2600D4DA-E6A9-23AC-5C28-DDEBFC193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104" y="3528807"/>
            <a:ext cx="1820906" cy="2466412"/>
          </a:xfrm>
          <a:prstGeom prst="rect">
            <a:avLst/>
          </a:prstGeom>
        </p:spPr>
      </p:pic>
      <p:pic>
        <p:nvPicPr>
          <p:cNvPr id="13" name="Picture 12" descr="A person sitting on a motorcycle&#10;&#10;Description automatically generated">
            <a:extLst>
              <a:ext uri="{FF2B5EF4-FFF2-40B4-BE49-F238E27FC236}">
                <a16:creationId xmlns:a16="http://schemas.microsoft.com/office/drawing/2014/main" id="{6011EFAC-0499-09E2-ECD1-D669C7D01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919" y="1528011"/>
            <a:ext cx="2095164" cy="2793552"/>
          </a:xfrm>
          <a:prstGeom prst="rect">
            <a:avLst/>
          </a:prstGeom>
        </p:spPr>
      </p:pic>
      <p:pic>
        <p:nvPicPr>
          <p:cNvPr id="15" name="Picture 14" descr="A person on a motorcycle&#10;&#10;Description automatically generated with medium confidence">
            <a:extLst>
              <a:ext uri="{FF2B5EF4-FFF2-40B4-BE49-F238E27FC236}">
                <a16:creationId xmlns:a16="http://schemas.microsoft.com/office/drawing/2014/main" id="{9A249C71-032F-68BA-84CF-2F320AF64E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9116" y="1475250"/>
            <a:ext cx="1860537" cy="2480715"/>
          </a:xfrm>
          <a:prstGeom prst="rect">
            <a:avLst/>
          </a:prstGeom>
        </p:spPr>
      </p:pic>
      <p:pic>
        <p:nvPicPr>
          <p:cNvPr id="17" name="Picture 16" descr="A person standing next to a motorcycle&#10;&#10;Description automatically generated with medium confidence">
            <a:extLst>
              <a:ext uri="{FF2B5EF4-FFF2-40B4-BE49-F238E27FC236}">
                <a16:creationId xmlns:a16="http://schemas.microsoft.com/office/drawing/2014/main" id="{BB541E30-5475-9CE3-8089-E9991DA4B0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8245" y="3790350"/>
            <a:ext cx="2931139" cy="21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91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2" y="0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648040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Any questions?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0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2" y="-1062975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493296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introduction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93" y="4910366"/>
            <a:ext cx="3766013" cy="1317796"/>
          </a:xfrm>
          <a:prstGeom prst="rect">
            <a:avLst/>
          </a:prstGeom>
        </p:spPr>
      </p:pic>
      <p:pic>
        <p:nvPicPr>
          <p:cNvPr id="8" name="Picture 7" descr="A picture containing grass, tree, outdoor, person&#10;&#10;Description automatically generated">
            <a:extLst>
              <a:ext uri="{FF2B5EF4-FFF2-40B4-BE49-F238E27FC236}">
                <a16:creationId xmlns:a16="http://schemas.microsoft.com/office/drawing/2014/main" id="{BA7CC5E4-9ACB-95D9-31E3-C98B3764B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793" y="1471636"/>
            <a:ext cx="2504049" cy="25040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2F3173-C284-2281-186A-EB80B706FEEC}"/>
              </a:ext>
            </a:extLst>
          </p:cNvPr>
          <p:cNvSpPr txBox="1"/>
          <p:nvPr/>
        </p:nvSpPr>
        <p:spPr>
          <a:xfrm>
            <a:off x="2853396" y="4264035"/>
            <a:ext cx="648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Mark Smith-Young </a:t>
            </a:r>
          </a:p>
          <a:p>
            <a:pPr algn="ctr"/>
            <a:r>
              <a:rPr lang="en-GB" dirty="0"/>
              <a:t>Spyder Motorcycles &amp; Wheels to Work Silverstone</a:t>
            </a:r>
          </a:p>
        </p:txBody>
      </p:sp>
    </p:spTree>
    <p:extLst>
      <p:ext uri="{BB962C8B-B14F-4D97-AF65-F5344CB8AC3E}">
        <p14:creationId xmlns:p14="http://schemas.microsoft.com/office/powerpoint/2010/main" val="225104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2" y="0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493296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WHAT IS WHEELS TO WORK?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781" y="1672391"/>
            <a:ext cx="9984041" cy="4235918"/>
          </a:xfrm>
        </p:spPr>
        <p:txBody>
          <a:bodyPr>
            <a:normAutofit lnSpcReduction="10000"/>
          </a:bodyPr>
          <a:lstStyle/>
          <a:p>
            <a:r>
              <a:rPr lang="en-US" sz="2400" cap="none" dirty="0"/>
              <a:t>Wheels to Work Silverstone provides scooter hire for those who are struggling with public transport and are either looking for work, currently employed, or in education and training.</a:t>
            </a:r>
          </a:p>
          <a:p>
            <a:r>
              <a:rPr lang="en-US" sz="2400" cap="none" dirty="0"/>
              <a:t> We operate throughout nine counties:  Northamptonshire, Buckinghamshire, Bedfordshire, Warwickshire, Oxfordshire, Leicestershire, Nottinghamshire, Berkshire &amp; Shropshire.</a:t>
            </a:r>
          </a:p>
          <a:p>
            <a:r>
              <a:rPr lang="en-US" sz="2400" cap="none" dirty="0"/>
              <a:t>Included within the rental fee is a tracked and insured scooter, a service plan, a lock, delivery (min. four-month hire), breakdown cover and independence!</a:t>
            </a:r>
          </a:p>
        </p:txBody>
      </p:sp>
    </p:spTree>
    <p:extLst>
      <p:ext uri="{BB962C8B-B14F-4D97-AF65-F5344CB8AC3E}">
        <p14:creationId xmlns:p14="http://schemas.microsoft.com/office/powerpoint/2010/main" val="147712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-296562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493296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INITIAL COSTS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810" y="1322173"/>
            <a:ext cx="9984041" cy="4819135"/>
          </a:xfrm>
        </p:spPr>
        <p:txBody>
          <a:bodyPr>
            <a:normAutofit fontScale="92500"/>
          </a:bodyPr>
          <a:lstStyle/>
          <a:p>
            <a:r>
              <a:rPr lang="en-GB" sz="2000" cap="none" dirty="0"/>
              <a:t>There are some upfront costs associated with a successful Wheels to Work application.  </a:t>
            </a:r>
          </a:p>
          <a:p>
            <a:r>
              <a:rPr lang="en-GB" sz="2000" cap="none" dirty="0"/>
              <a:t>Applicants who hold a valid provisional driving licence or a current CBT (Compulsory Basic Training) certificate will not be subject to these costs</a:t>
            </a:r>
          </a:p>
          <a:p>
            <a:endParaRPr lang="en-GB" sz="2000" cap="none" dirty="0"/>
          </a:p>
          <a:p>
            <a:endParaRPr lang="en-GB" sz="2000" cap="none" dirty="0"/>
          </a:p>
          <a:p>
            <a:endParaRPr lang="en-GB" sz="2000" cap="none" dirty="0"/>
          </a:p>
          <a:p>
            <a:r>
              <a:rPr lang="en-GB" sz="2000" cap="none" dirty="0"/>
              <a:t>A CBT is a day’s training undertaken to ensure a rider is safe to ride on the road; together with a provisional driving licence, the CBT is all someone needs to legally ride a scooter up to 125cc.  </a:t>
            </a:r>
          </a:p>
          <a:p>
            <a:r>
              <a:rPr lang="en-GB" sz="2000" cap="none" dirty="0"/>
              <a:t>To hire a 50cc scooter the rider would need to be over 16 years of age, for a 125cc scooter the rider would need to be over 17.</a:t>
            </a:r>
          </a:p>
          <a:p>
            <a:endParaRPr lang="en-US" sz="2000" cap="none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519D394-CD7A-4213-85D4-38B6D9BFA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55416"/>
              </p:ext>
            </p:extLst>
          </p:nvPr>
        </p:nvGraphicFramePr>
        <p:xfrm>
          <a:off x="1224031" y="2920153"/>
          <a:ext cx="9717542" cy="101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8771">
                  <a:extLst>
                    <a:ext uri="{9D8B030D-6E8A-4147-A177-3AD203B41FA5}">
                      <a16:colId xmlns:a16="http://schemas.microsoft.com/office/drawing/2014/main" val="1221310668"/>
                    </a:ext>
                  </a:extLst>
                </a:gridCol>
                <a:gridCol w="4858771">
                  <a:extLst>
                    <a:ext uri="{9D8B030D-6E8A-4147-A177-3AD203B41FA5}">
                      <a16:colId xmlns:a16="http://schemas.microsoft.com/office/drawing/2014/main" val="3781236693"/>
                    </a:ext>
                  </a:extLst>
                </a:gridCol>
              </a:tblGrid>
              <a:tr h="50884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Provisional Driving Licence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£34 online, £43 by post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718780"/>
                  </a:ext>
                </a:extLst>
              </a:tr>
              <a:tr h="508847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CBT (Compulsory Basic Training)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From £150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532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23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2" y="0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493296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THE APPLICATION PROCESS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781" y="1455220"/>
            <a:ext cx="9984041" cy="4574877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600" cap="none" dirty="0"/>
              <a:t>Apply online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600" cap="none" dirty="0"/>
              <a:t>Provide proof of income, licence &amp; CBT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600" cap="none" dirty="0"/>
              <a:t>Apply for a provisional driving licence if not held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600" cap="none" dirty="0"/>
              <a:t>Pass scooter Compulsory Basic Training (CBT) if not completed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600" cap="none" dirty="0"/>
              <a:t>Suitability call with one of the team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600" cap="none" dirty="0"/>
              <a:t>Send T&amp;Cs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cap="none" dirty="0"/>
              <a:t>Pay initial deposit and first week of hire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600" cap="none" dirty="0"/>
              <a:t>Set up direct debit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600" cap="none" dirty="0"/>
              <a:t>Arrange scooter delivery date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600" cap="none" dirty="0"/>
              <a:t>Sign paperwork upon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14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8BA2-3381-F10A-7AA4-20FAAE87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45" y="804519"/>
            <a:ext cx="9673649" cy="1049235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Scooters on the wheels to Work fleet</a:t>
            </a:r>
            <a:endParaRPr lang="en-GB" dirty="0"/>
          </a:p>
        </p:txBody>
      </p:sp>
      <p:pic>
        <p:nvPicPr>
          <p:cNvPr id="9" name="Picture 8" descr="A silver and black motorcycle&#10;&#10;Description automatically generated with low confidence">
            <a:extLst>
              <a:ext uri="{FF2B5EF4-FFF2-40B4-BE49-F238E27FC236}">
                <a16:creationId xmlns:a16="http://schemas.microsoft.com/office/drawing/2014/main" id="{281F5D84-18B0-4A5C-719A-50FCF543A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990" y="2001274"/>
            <a:ext cx="5169929" cy="3446619"/>
          </a:xfrm>
          <a:prstGeom prst="rect">
            <a:avLst/>
          </a:prstGeom>
        </p:spPr>
      </p:pic>
      <p:pic>
        <p:nvPicPr>
          <p:cNvPr id="13" name="Picture 12" descr="A white and black scooter&#10;&#10;Description automatically generated with low confidence">
            <a:extLst>
              <a:ext uri="{FF2B5EF4-FFF2-40B4-BE49-F238E27FC236}">
                <a16:creationId xmlns:a16="http://schemas.microsoft.com/office/drawing/2014/main" id="{44DF01A0-1303-D910-C8BC-3A247DC9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7" y="2229391"/>
            <a:ext cx="4827753" cy="32185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4F41A0-4C4A-38E5-78BA-1FABCD076C1B}"/>
              </a:ext>
            </a:extLst>
          </p:cNvPr>
          <p:cNvSpPr txBox="1"/>
          <p:nvPr/>
        </p:nvSpPr>
        <p:spPr>
          <a:xfrm>
            <a:off x="1451579" y="5347509"/>
            <a:ext cx="366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Piaggio – Zip 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D94933-CAD8-1AFD-4FFF-76A53B0FEBEF}"/>
              </a:ext>
            </a:extLst>
          </p:cNvPr>
          <p:cNvSpPr txBox="1"/>
          <p:nvPr/>
        </p:nvSpPr>
        <p:spPr>
          <a:xfrm>
            <a:off x="6279332" y="5347509"/>
            <a:ext cx="407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Piaggio – Liberty 125</a:t>
            </a:r>
          </a:p>
        </p:txBody>
      </p:sp>
    </p:spTree>
    <p:extLst>
      <p:ext uri="{BB962C8B-B14F-4D97-AF65-F5344CB8AC3E}">
        <p14:creationId xmlns:p14="http://schemas.microsoft.com/office/powerpoint/2010/main" val="128179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2" y="0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493296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SCOOTER cost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781" y="1672391"/>
            <a:ext cx="9984041" cy="4235918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5F887A-DB3E-409F-977F-C8A4A7191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77795"/>
              </p:ext>
            </p:extLst>
          </p:nvPr>
        </p:nvGraphicFramePr>
        <p:xfrm>
          <a:off x="1630075" y="1672391"/>
          <a:ext cx="8650842" cy="3653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8062">
                  <a:extLst>
                    <a:ext uri="{9D8B030D-6E8A-4147-A177-3AD203B41FA5}">
                      <a16:colId xmlns:a16="http://schemas.microsoft.com/office/drawing/2014/main" val="468625777"/>
                    </a:ext>
                  </a:extLst>
                </a:gridCol>
                <a:gridCol w="4132780">
                  <a:extLst>
                    <a:ext uri="{9D8B030D-6E8A-4147-A177-3AD203B41FA5}">
                      <a16:colId xmlns:a16="http://schemas.microsoft.com/office/drawing/2014/main" val="3947164590"/>
                    </a:ext>
                  </a:extLst>
                </a:gridCol>
              </a:tblGrid>
              <a:tr h="487093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</a:rPr>
                        <a:t>Hire Item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</a:rPr>
                        <a:t>Hire Cost, Per Week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455501"/>
                  </a:ext>
                </a:extLst>
              </a:tr>
              <a:tr h="569648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Piaggio Zip 50cc 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From £51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22103"/>
                  </a:ext>
                </a:extLst>
              </a:tr>
              <a:tr h="534573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Piaggio Liberty 125cc ABS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From £57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485518"/>
                  </a:ext>
                </a:extLst>
              </a:tr>
              <a:tr h="487093">
                <a:tc>
                  <a:txBody>
                    <a:bodyPr/>
                    <a:lstStyle/>
                    <a:p>
                      <a:r>
                        <a:rPr lang="en-GB" sz="1800" b="1" i="1" dirty="0">
                          <a:solidFill>
                            <a:schemeClr val="tx1"/>
                          </a:solidFill>
                          <a:effectLst/>
                        </a:rPr>
                        <a:t>Insurance</a:t>
                      </a:r>
                      <a:endParaRPr lang="en-GB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1" dirty="0">
                          <a:solidFill>
                            <a:schemeClr val="tx1"/>
                          </a:solidFill>
                          <a:effectLst/>
                        </a:rPr>
                        <a:t>Included in hire fee</a:t>
                      </a:r>
                      <a:endParaRPr lang="en-GB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5291"/>
                  </a:ext>
                </a:extLst>
              </a:tr>
              <a:tr h="539848">
                <a:tc>
                  <a:txBody>
                    <a:bodyPr/>
                    <a:lstStyle/>
                    <a:p>
                      <a:r>
                        <a:rPr lang="en-GB" sz="1800" b="1" i="1" dirty="0">
                          <a:solidFill>
                            <a:schemeClr val="tx1"/>
                          </a:solidFill>
                          <a:effectLst/>
                        </a:rPr>
                        <a:t>Breakdown</a:t>
                      </a:r>
                      <a:endParaRPr lang="en-GB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1" dirty="0">
                          <a:solidFill>
                            <a:schemeClr val="tx1"/>
                          </a:solidFill>
                          <a:effectLst/>
                        </a:rPr>
                        <a:t>Included in hire fee</a:t>
                      </a:r>
                      <a:endParaRPr lang="en-GB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864580"/>
                  </a:ext>
                </a:extLst>
              </a:tr>
              <a:tr h="487093">
                <a:tc>
                  <a:txBody>
                    <a:bodyPr/>
                    <a:lstStyle/>
                    <a:p>
                      <a:r>
                        <a:rPr lang="en-GB" sz="1800" b="1" i="1" dirty="0">
                          <a:solidFill>
                            <a:schemeClr val="tx1"/>
                          </a:solidFill>
                          <a:effectLst/>
                        </a:rPr>
                        <a:t>Service Plan</a:t>
                      </a:r>
                      <a:endParaRPr lang="en-GB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dirty="0">
                          <a:solidFill>
                            <a:schemeClr val="tx1"/>
                          </a:solidFill>
                          <a:effectLst/>
                        </a:rPr>
                        <a:t>Included in hire fee</a:t>
                      </a:r>
                      <a:endParaRPr lang="en-GB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629166"/>
                  </a:ext>
                </a:extLst>
              </a:tr>
              <a:tr h="487093">
                <a:tc>
                  <a:txBody>
                    <a:bodyPr/>
                    <a:lstStyle/>
                    <a:p>
                      <a:r>
                        <a:rPr lang="en-GB" sz="1800" b="1" i="1" dirty="0">
                          <a:solidFill>
                            <a:schemeClr val="tx1"/>
                          </a:solidFill>
                          <a:effectLst/>
                        </a:rPr>
                        <a:t>Lock</a:t>
                      </a:r>
                      <a:endParaRPr lang="en-GB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1" dirty="0">
                          <a:solidFill>
                            <a:schemeClr val="tx1"/>
                          </a:solidFill>
                          <a:effectLst/>
                        </a:rPr>
                        <a:t>Included in hire fee</a:t>
                      </a:r>
                      <a:endParaRPr lang="en-GB" sz="1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75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06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2" y="0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493296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Riding kit and clothing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0781" y="1672390"/>
            <a:ext cx="9984041" cy="4911290"/>
          </a:xfrm>
        </p:spPr>
        <p:txBody>
          <a:bodyPr>
            <a:normAutofit/>
          </a:bodyPr>
          <a:lstStyle/>
          <a:p>
            <a:endParaRPr lang="en-US" cap="none" dirty="0"/>
          </a:p>
          <a:p>
            <a:endParaRPr lang="en-US" cap="none" dirty="0"/>
          </a:p>
          <a:p>
            <a:endParaRPr lang="en-US" cap="none" dirty="0"/>
          </a:p>
          <a:p>
            <a:endParaRPr lang="en-US" cap="none" dirty="0"/>
          </a:p>
          <a:p>
            <a:endParaRPr lang="en-US" cap="none" dirty="0"/>
          </a:p>
          <a:p>
            <a:endParaRPr lang="en-US" cap="none" dirty="0"/>
          </a:p>
          <a:p>
            <a:endParaRPr lang="en-US" cap="none" dirty="0"/>
          </a:p>
          <a:p>
            <a:endParaRPr lang="en-US" cap="none" dirty="0"/>
          </a:p>
          <a:p>
            <a:endParaRPr lang="en-GB" sz="1800" cap="non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AE228C-C81D-4D1C-A9A3-FD7281DE5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73346"/>
              </p:ext>
            </p:extLst>
          </p:nvPr>
        </p:nvGraphicFramePr>
        <p:xfrm>
          <a:off x="1285739" y="1518053"/>
          <a:ext cx="9937674" cy="4376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0741">
                  <a:extLst>
                    <a:ext uri="{9D8B030D-6E8A-4147-A177-3AD203B41FA5}">
                      <a16:colId xmlns:a16="http://schemas.microsoft.com/office/drawing/2014/main" val="3681477046"/>
                    </a:ext>
                  </a:extLst>
                </a:gridCol>
                <a:gridCol w="5376933">
                  <a:extLst>
                    <a:ext uri="{9D8B030D-6E8A-4147-A177-3AD203B41FA5}">
                      <a16:colId xmlns:a16="http://schemas.microsoft.com/office/drawing/2014/main" val="1578801848"/>
                    </a:ext>
                  </a:extLst>
                </a:gridCol>
              </a:tblGrid>
              <a:tr h="704233"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Purchase Items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</a:rPr>
                        <a:t>Cost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864445"/>
                  </a:ext>
                </a:extLst>
              </a:tr>
              <a:tr h="589494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Helmet (legal requirement)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Rockwell (Body)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From £60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27145"/>
                  </a:ext>
                </a:extLst>
              </a:tr>
              <a:tr h="597128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Armoured jacket (recommended)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From £65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896247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Gloves (recommended)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From £25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098574"/>
                  </a:ext>
                </a:extLst>
              </a:tr>
              <a:tr h="710595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Armoured trousers (recommended)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From £60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681882"/>
                  </a:ext>
                </a:extLst>
              </a:tr>
              <a:tr h="689596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Water proof trousers (recommended)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From £15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080680"/>
                  </a:ext>
                </a:extLst>
              </a:tr>
              <a:tr h="548054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Boots (recommended)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From £60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580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27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2" y="0"/>
            <a:ext cx="99441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11" y="493296"/>
            <a:ext cx="9984041" cy="6857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Benefits of scooter hire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3979" y="1311041"/>
            <a:ext cx="9984041" cy="4235918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Punctual, not reliant on public transport or lifts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A greener way to travel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Reduces road congestion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Lessen the space required for staff parking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Opens up recruitment to a younger, budget conscious workforce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Recruitment and retention incentive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Provides flexibility, freedom and connection with friends and family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Improves well-being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US" sz="2400" cap="none" dirty="0"/>
              <a:t>Scooter issues resolved within five working days</a:t>
            </a:r>
          </a:p>
          <a:p>
            <a:pPr algn="l"/>
            <a:endParaRPr lang="en-US" sz="2400" cap="none" dirty="0"/>
          </a:p>
          <a:p>
            <a:pPr marL="285750" indent="-285750" algn="l">
              <a:buFont typeface="Arial" charset="0"/>
              <a:buChar char="•"/>
            </a:pPr>
            <a:endParaRPr lang="en-US" sz="2400" cap="none" dirty="0"/>
          </a:p>
          <a:p>
            <a:pPr marL="285750" indent="-285750" algn="l">
              <a:buFont typeface="Arial" charset="0"/>
              <a:buChar char="•"/>
            </a:pPr>
            <a:endParaRPr lang="en-US" sz="2400" cap="none" dirty="0"/>
          </a:p>
          <a:p>
            <a:pPr marL="285750" indent="-285750" algn="l">
              <a:buFont typeface="Arial" charset="0"/>
              <a:buChar char="•"/>
            </a:pPr>
            <a:endParaRPr lang="en-US" sz="2400" cap="none" dirty="0"/>
          </a:p>
        </p:txBody>
      </p:sp>
    </p:spTree>
    <p:extLst>
      <p:ext uri="{BB962C8B-B14F-4D97-AF65-F5344CB8AC3E}">
        <p14:creationId xmlns:p14="http://schemas.microsoft.com/office/powerpoint/2010/main" val="233065386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4">
      <a:dk1>
        <a:srgbClr val="000000"/>
      </a:dk1>
      <a:lt1>
        <a:srgbClr val="FFFFFF"/>
      </a:lt1>
      <a:dk2>
        <a:srgbClr val="454545"/>
      </a:dk2>
      <a:lt2>
        <a:srgbClr val="DFD9D5"/>
      </a:lt2>
      <a:accent1>
        <a:srgbClr val="FF2600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A1180D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1922</TotalTime>
  <Words>789</Words>
  <Application>Microsoft Office PowerPoint</Application>
  <PresentationFormat>Widescreen</PresentationFormat>
  <Paragraphs>134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Rockwell</vt:lpstr>
      <vt:lpstr>Rockwell (Body)</vt:lpstr>
      <vt:lpstr>Gallery</vt:lpstr>
      <vt:lpstr>Welcome to</vt:lpstr>
      <vt:lpstr>introduction</vt:lpstr>
      <vt:lpstr>WHAT IS WHEELS TO WORK?</vt:lpstr>
      <vt:lpstr>INITIAL COSTS</vt:lpstr>
      <vt:lpstr>THE APPLICATION PROCESS</vt:lpstr>
      <vt:lpstr>Scooters on the wheels to Work fleet</vt:lpstr>
      <vt:lpstr>SCOOTER cost</vt:lpstr>
      <vt:lpstr>Riding kit and clothing</vt:lpstr>
      <vt:lpstr>Benefits of scooter hire</vt:lpstr>
      <vt:lpstr>Working with the Care industry</vt:lpstr>
      <vt:lpstr>Testimonial</vt:lpstr>
      <vt:lpstr>OTHER INFORMATION</vt:lpstr>
      <vt:lpstr>CONTACT Wheels to Work</vt:lpstr>
      <vt:lpstr>Wheels to work Silverstone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Wheels to Work Silverstone</dc:title>
  <dc:creator>Lizzi Smith-Young</dc:creator>
  <cp:lastModifiedBy>Lizzi Smith-Young</cp:lastModifiedBy>
  <cp:revision>104</cp:revision>
  <dcterms:created xsi:type="dcterms:W3CDTF">2020-09-25T12:20:03Z</dcterms:created>
  <dcterms:modified xsi:type="dcterms:W3CDTF">2023-11-14T11:07:24Z</dcterms:modified>
</cp:coreProperties>
</file>